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89" r:id="rId2"/>
    <p:sldId id="256" r:id="rId3"/>
    <p:sldId id="277" r:id="rId4"/>
    <p:sldId id="257" r:id="rId5"/>
    <p:sldId id="278" r:id="rId6"/>
    <p:sldId id="286" r:id="rId7"/>
    <p:sldId id="279" r:id="rId8"/>
    <p:sldId id="290" r:id="rId9"/>
    <p:sldId id="280" r:id="rId10"/>
    <p:sldId id="281" r:id="rId11"/>
    <p:sldId id="292" r:id="rId12"/>
    <p:sldId id="294" r:id="rId13"/>
    <p:sldId id="293" r:id="rId14"/>
    <p:sldId id="295" r:id="rId15"/>
    <p:sldId id="296" r:id="rId16"/>
    <p:sldId id="297" r:id="rId17"/>
    <p:sldId id="298" r:id="rId18"/>
    <p:sldId id="299" r:id="rId19"/>
    <p:sldId id="300" r:id="rId20"/>
    <p:sldId id="302" r:id="rId21"/>
    <p:sldId id="301" r:id="rId22"/>
    <p:sldId id="304" r:id="rId23"/>
    <p:sldId id="303" r:id="rId24"/>
    <p:sldId id="306" r:id="rId25"/>
    <p:sldId id="307" r:id="rId26"/>
    <p:sldId id="308" r:id="rId27"/>
    <p:sldId id="309" r:id="rId28"/>
  </p:sldIdLst>
  <p:sldSz cx="1188085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74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7EABEE"/>
    <a:srgbClr val="4284E6"/>
    <a:srgbClr val="2D77E3"/>
    <a:srgbClr val="1D67D5"/>
    <a:srgbClr val="008A3E"/>
    <a:srgbClr val="141EE6"/>
    <a:srgbClr val="7099CA"/>
    <a:srgbClr val="F6F6F6"/>
    <a:srgbClr val="F5DF5D"/>
    <a:srgbClr val="00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7666" autoAdjust="0"/>
  </p:normalViewPr>
  <p:slideViewPr>
    <p:cSldViewPr>
      <p:cViewPr>
        <p:scale>
          <a:sx n="75" d="100"/>
          <a:sy n="75" d="100"/>
        </p:scale>
        <p:origin x="-504" y="72"/>
      </p:cViewPr>
      <p:guideLst>
        <p:guide orient="horz" pos="2160"/>
        <p:guide pos="3743"/>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97115F-D2F6-4CBD-9462-7AAD2349D29A}" type="doc">
      <dgm:prSet loTypeId="urn:microsoft.com/office/officeart/2005/8/layout/hProcess9" loCatId="process" qsTypeId="urn:microsoft.com/office/officeart/2005/8/quickstyle/simple1" qsCatId="simple" csTypeId="urn:microsoft.com/office/officeart/2005/8/colors/colorful1" csCatId="colorful" phldr="1"/>
      <dgm:spPr/>
    </dgm:pt>
    <dgm:pt modelId="{E6C20823-6E95-4456-866D-1A2D15A652D8}">
      <dgm:prSet phldrT="[Texto]"/>
      <dgm:spPr/>
      <dgm:t>
        <a:bodyPr/>
        <a:lstStyle/>
        <a:p>
          <a:pPr algn="ctr"/>
          <a:r>
            <a:rPr lang="es-US" dirty="0" smtClean="0"/>
            <a:t>Identificar las necesidades y requerimientos de las personas de la región en aspectos, clasificación y análisis de información contable y tributaria.</a:t>
          </a:r>
          <a:endParaRPr lang="es-CO" dirty="0" smtClean="0"/>
        </a:p>
      </dgm:t>
    </dgm:pt>
    <dgm:pt modelId="{4E69FFBF-1C1B-4523-AC42-EA1D8E9977AE}" type="parTrans" cxnId="{8807528E-3A71-4618-9D04-3B7C61CFC7ED}">
      <dgm:prSet/>
      <dgm:spPr/>
      <dgm:t>
        <a:bodyPr/>
        <a:lstStyle/>
        <a:p>
          <a:endParaRPr lang="es-CO"/>
        </a:p>
      </dgm:t>
    </dgm:pt>
    <dgm:pt modelId="{CD311624-6E00-4B68-A5CF-0234F41D13AF}" type="sibTrans" cxnId="{8807528E-3A71-4618-9D04-3B7C61CFC7ED}">
      <dgm:prSet/>
      <dgm:spPr/>
      <dgm:t>
        <a:bodyPr/>
        <a:lstStyle/>
        <a:p>
          <a:endParaRPr lang="es-CO"/>
        </a:p>
      </dgm:t>
    </dgm:pt>
    <dgm:pt modelId="{A3B1F773-4EF1-4D1D-97A1-68256AB2D471}">
      <dgm:prSet phldrT="[Texto]"/>
      <dgm:spPr/>
      <dgm:t>
        <a:bodyPr/>
        <a:lstStyle/>
        <a:p>
          <a:pPr algn="ctr"/>
          <a:r>
            <a:rPr lang="es-US" dirty="0" smtClean="0"/>
            <a:t>Determinar cuál ha sido la cobertura de capacitaciones que el consultorio ha generado a los usuarios y contribuyentes de la región.</a:t>
          </a:r>
          <a:endParaRPr lang="es-CO" dirty="0" smtClean="0"/>
        </a:p>
      </dgm:t>
    </dgm:pt>
    <dgm:pt modelId="{0FBE78A3-AA59-4A77-846E-5E6E37E59962}" type="parTrans" cxnId="{AB28919B-A8BF-436D-923B-F9B83B2830BC}">
      <dgm:prSet/>
      <dgm:spPr/>
      <dgm:t>
        <a:bodyPr/>
        <a:lstStyle/>
        <a:p>
          <a:endParaRPr lang="es-CO"/>
        </a:p>
      </dgm:t>
    </dgm:pt>
    <dgm:pt modelId="{E9E5F14A-E999-495C-A84A-F305A258234C}" type="sibTrans" cxnId="{AB28919B-A8BF-436D-923B-F9B83B2830BC}">
      <dgm:prSet/>
      <dgm:spPr/>
      <dgm:t>
        <a:bodyPr/>
        <a:lstStyle/>
        <a:p>
          <a:endParaRPr lang="es-CO"/>
        </a:p>
      </dgm:t>
    </dgm:pt>
    <dgm:pt modelId="{5CBDB1EE-59E0-45FD-AB50-0BCE340988AB}">
      <dgm:prSet phldrT="[Texto]"/>
      <dgm:spPr/>
      <dgm:t>
        <a:bodyPr/>
        <a:lstStyle/>
        <a:p>
          <a:r>
            <a:rPr lang="es-US" dirty="0" smtClean="0"/>
            <a:t>Estudiar los procesos y procedimientos que se suministraron a los contribuyentes y a los usuarios interesados.</a:t>
          </a:r>
          <a:endParaRPr lang="es-CO" dirty="0" smtClean="0"/>
        </a:p>
      </dgm:t>
    </dgm:pt>
    <dgm:pt modelId="{369D831F-F222-4E9C-94B2-CA7D6CF2BE77}" type="parTrans" cxnId="{8C941FA3-5FBA-4C41-A740-D9DD34D92E1D}">
      <dgm:prSet/>
      <dgm:spPr/>
      <dgm:t>
        <a:bodyPr/>
        <a:lstStyle/>
        <a:p>
          <a:endParaRPr lang="es-CO"/>
        </a:p>
      </dgm:t>
    </dgm:pt>
    <dgm:pt modelId="{157BC7B7-0F7E-4E44-97F1-FA7079721D54}" type="sibTrans" cxnId="{8C941FA3-5FBA-4C41-A740-D9DD34D92E1D}">
      <dgm:prSet/>
      <dgm:spPr/>
      <dgm:t>
        <a:bodyPr/>
        <a:lstStyle/>
        <a:p>
          <a:endParaRPr lang="es-CO"/>
        </a:p>
      </dgm:t>
    </dgm:pt>
    <dgm:pt modelId="{D13E9BF6-3ADB-43D5-ABC8-828BC1274A52}">
      <dgm:prSet phldrT="[Texto]"/>
      <dgm:spPr/>
      <dgm:t>
        <a:bodyPr/>
        <a:lstStyle/>
        <a:p>
          <a:r>
            <a:rPr lang="es-AR" dirty="0" smtClean="0"/>
            <a:t>Definir metodologías que permitan maximizar la atención al número de personas que utilizan los servicios y la manera de atenderlos</a:t>
          </a:r>
          <a:endParaRPr lang="es-CO" dirty="0"/>
        </a:p>
      </dgm:t>
    </dgm:pt>
    <dgm:pt modelId="{598331D7-146A-498E-B2EB-B642FF32D37D}" type="parTrans" cxnId="{237F6B1B-F78C-4161-92D5-A9C89DC0FBAE}">
      <dgm:prSet/>
      <dgm:spPr/>
      <dgm:t>
        <a:bodyPr/>
        <a:lstStyle/>
        <a:p>
          <a:endParaRPr lang="es-CO"/>
        </a:p>
      </dgm:t>
    </dgm:pt>
    <dgm:pt modelId="{E081EF9C-4D7A-40FA-984D-A0EB38501AF6}" type="sibTrans" cxnId="{237F6B1B-F78C-4161-92D5-A9C89DC0FBAE}">
      <dgm:prSet/>
      <dgm:spPr/>
      <dgm:t>
        <a:bodyPr/>
        <a:lstStyle/>
        <a:p>
          <a:endParaRPr lang="es-CO"/>
        </a:p>
      </dgm:t>
    </dgm:pt>
    <dgm:pt modelId="{2F3B3FA8-62EE-47E1-AEFE-724856754F2B}" type="pres">
      <dgm:prSet presAssocID="{3E97115F-D2F6-4CBD-9462-7AAD2349D29A}" presName="CompostProcess" presStyleCnt="0">
        <dgm:presLayoutVars>
          <dgm:dir/>
          <dgm:resizeHandles val="exact"/>
        </dgm:presLayoutVars>
      </dgm:prSet>
      <dgm:spPr/>
    </dgm:pt>
    <dgm:pt modelId="{68A6B888-9B2B-4A6F-BBBE-3E0CB21DEB54}" type="pres">
      <dgm:prSet presAssocID="{3E97115F-D2F6-4CBD-9462-7AAD2349D29A}" presName="arrow" presStyleLbl="bgShp" presStyleIdx="0" presStyleCnt="1" custScaleX="117647" custScaleY="86699" custLinFactNeighborX="-735"/>
      <dgm:spPr>
        <a:solidFill>
          <a:srgbClr val="141EE6"/>
        </a:solidFill>
      </dgm:spPr>
    </dgm:pt>
    <dgm:pt modelId="{3747777E-A27C-4EE1-875B-AC529E040B83}" type="pres">
      <dgm:prSet presAssocID="{3E97115F-D2F6-4CBD-9462-7AAD2349D29A}" presName="linearProcess" presStyleCnt="0"/>
      <dgm:spPr/>
    </dgm:pt>
    <dgm:pt modelId="{BB4C8F56-38A4-4725-9F2D-B2E30ADCF896}" type="pres">
      <dgm:prSet presAssocID="{E6C20823-6E95-4456-866D-1A2D15A652D8}" presName="textNode" presStyleLbl="node1" presStyleIdx="0" presStyleCnt="4">
        <dgm:presLayoutVars>
          <dgm:bulletEnabled val="1"/>
        </dgm:presLayoutVars>
      </dgm:prSet>
      <dgm:spPr/>
      <dgm:t>
        <a:bodyPr/>
        <a:lstStyle/>
        <a:p>
          <a:endParaRPr lang="es-CO"/>
        </a:p>
      </dgm:t>
    </dgm:pt>
    <dgm:pt modelId="{35872698-AAE0-4A37-B73C-EEFEF301D014}" type="pres">
      <dgm:prSet presAssocID="{CD311624-6E00-4B68-A5CF-0234F41D13AF}" presName="sibTrans" presStyleCnt="0"/>
      <dgm:spPr/>
    </dgm:pt>
    <dgm:pt modelId="{7340B02D-0B10-438C-820F-5E5023D82BF9}" type="pres">
      <dgm:prSet presAssocID="{A3B1F773-4EF1-4D1D-97A1-68256AB2D471}" presName="textNode" presStyleLbl="node1" presStyleIdx="1" presStyleCnt="4">
        <dgm:presLayoutVars>
          <dgm:bulletEnabled val="1"/>
        </dgm:presLayoutVars>
      </dgm:prSet>
      <dgm:spPr/>
      <dgm:t>
        <a:bodyPr/>
        <a:lstStyle/>
        <a:p>
          <a:endParaRPr lang="es-CO"/>
        </a:p>
      </dgm:t>
    </dgm:pt>
    <dgm:pt modelId="{0062377E-51CB-4561-BB65-A4507FE33A5E}" type="pres">
      <dgm:prSet presAssocID="{E9E5F14A-E999-495C-A84A-F305A258234C}" presName="sibTrans" presStyleCnt="0"/>
      <dgm:spPr/>
    </dgm:pt>
    <dgm:pt modelId="{2BB11C4A-BC7C-4DDB-A9D4-D618AA4E8D18}" type="pres">
      <dgm:prSet presAssocID="{5CBDB1EE-59E0-45FD-AB50-0BCE340988AB}" presName="textNode" presStyleLbl="node1" presStyleIdx="2" presStyleCnt="4">
        <dgm:presLayoutVars>
          <dgm:bulletEnabled val="1"/>
        </dgm:presLayoutVars>
      </dgm:prSet>
      <dgm:spPr/>
      <dgm:t>
        <a:bodyPr/>
        <a:lstStyle/>
        <a:p>
          <a:endParaRPr lang="es-CO"/>
        </a:p>
      </dgm:t>
    </dgm:pt>
    <dgm:pt modelId="{EB52D983-884A-48B9-9BCB-0C6154D3A01D}" type="pres">
      <dgm:prSet presAssocID="{157BC7B7-0F7E-4E44-97F1-FA7079721D54}" presName="sibTrans" presStyleCnt="0"/>
      <dgm:spPr/>
    </dgm:pt>
    <dgm:pt modelId="{3B58E8FF-CF1F-45EF-973A-8BCD37ACD678}" type="pres">
      <dgm:prSet presAssocID="{D13E9BF6-3ADB-43D5-ABC8-828BC1274A52}" presName="textNode" presStyleLbl="node1" presStyleIdx="3" presStyleCnt="4">
        <dgm:presLayoutVars>
          <dgm:bulletEnabled val="1"/>
        </dgm:presLayoutVars>
      </dgm:prSet>
      <dgm:spPr/>
      <dgm:t>
        <a:bodyPr/>
        <a:lstStyle/>
        <a:p>
          <a:endParaRPr lang="es-CO"/>
        </a:p>
      </dgm:t>
    </dgm:pt>
  </dgm:ptLst>
  <dgm:cxnLst>
    <dgm:cxn modelId="{AB28919B-A8BF-436D-923B-F9B83B2830BC}" srcId="{3E97115F-D2F6-4CBD-9462-7AAD2349D29A}" destId="{A3B1F773-4EF1-4D1D-97A1-68256AB2D471}" srcOrd="1" destOrd="0" parTransId="{0FBE78A3-AA59-4A77-846E-5E6E37E59962}" sibTransId="{E9E5F14A-E999-495C-A84A-F305A258234C}"/>
    <dgm:cxn modelId="{20285C41-62E9-43C4-BE34-369D663AD77A}" type="presOf" srcId="{5CBDB1EE-59E0-45FD-AB50-0BCE340988AB}" destId="{2BB11C4A-BC7C-4DDB-A9D4-D618AA4E8D18}" srcOrd="0" destOrd="0" presId="urn:microsoft.com/office/officeart/2005/8/layout/hProcess9"/>
    <dgm:cxn modelId="{8807528E-3A71-4618-9D04-3B7C61CFC7ED}" srcId="{3E97115F-D2F6-4CBD-9462-7AAD2349D29A}" destId="{E6C20823-6E95-4456-866D-1A2D15A652D8}" srcOrd="0" destOrd="0" parTransId="{4E69FFBF-1C1B-4523-AC42-EA1D8E9977AE}" sibTransId="{CD311624-6E00-4B68-A5CF-0234F41D13AF}"/>
    <dgm:cxn modelId="{31872364-8247-4BA2-A2E0-FD9473EF0ECE}" type="presOf" srcId="{E6C20823-6E95-4456-866D-1A2D15A652D8}" destId="{BB4C8F56-38A4-4725-9F2D-B2E30ADCF896}" srcOrd="0" destOrd="0" presId="urn:microsoft.com/office/officeart/2005/8/layout/hProcess9"/>
    <dgm:cxn modelId="{FFDE5B33-77BD-4991-B69E-2E6D718C40AA}" type="presOf" srcId="{D13E9BF6-3ADB-43D5-ABC8-828BC1274A52}" destId="{3B58E8FF-CF1F-45EF-973A-8BCD37ACD678}" srcOrd="0" destOrd="0" presId="urn:microsoft.com/office/officeart/2005/8/layout/hProcess9"/>
    <dgm:cxn modelId="{8C941FA3-5FBA-4C41-A740-D9DD34D92E1D}" srcId="{3E97115F-D2F6-4CBD-9462-7AAD2349D29A}" destId="{5CBDB1EE-59E0-45FD-AB50-0BCE340988AB}" srcOrd="2" destOrd="0" parTransId="{369D831F-F222-4E9C-94B2-CA7D6CF2BE77}" sibTransId="{157BC7B7-0F7E-4E44-97F1-FA7079721D54}"/>
    <dgm:cxn modelId="{897BBC73-84F6-4EAE-A68F-7765B8C51830}" type="presOf" srcId="{A3B1F773-4EF1-4D1D-97A1-68256AB2D471}" destId="{7340B02D-0B10-438C-820F-5E5023D82BF9}" srcOrd="0" destOrd="0" presId="urn:microsoft.com/office/officeart/2005/8/layout/hProcess9"/>
    <dgm:cxn modelId="{72C3BC8F-B4E7-4331-8C36-2775041E0E2B}" type="presOf" srcId="{3E97115F-D2F6-4CBD-9462-7AAD2349D29A}" destId="{2F3B3FA8-62EE-47E1-AEFE-724856754F2B}" srcOrd="0" destOrd="0" presId="urn:microsoft.com/office/officeart/2005/8/layout/hProcess9"/>
    <dgm:cxn modelId="{237F6B1B-F78C-4161-92D5-A9C89DC0FBAE}" srcId="{3E97115F-D2F6-4CBD-9462-7AAD2349D29A}" destId="{D13E9BF6-3ADB-43D5-ABC8-828BC1274A52}" srcOrd="3" destOrd="0" parTransId="{598331D7-146A-498E-B2EB-B642FF32D37D}" sibTransId="{E081EF9C-4D7A-40FA-984D-A0EB38501AF6}"/>
    <dgm:cxn modelId="{C9C7A3EC-50C4-419A-8675-54133D40E86E}" type="presParOf" srcId="{2F3B3FA8-62EE-47E1-AEFE-724856754F2B}" destId="{68A6B888-9B2B-4A6F-BBBE-3E0CB21DEB54}" srcOrd="0" destOrd="0" presId="urn:microsoft.com/office/officeart/2005/8/layout/hProcess9"/>
    <dgm:cxn modelId="{EB614D31-335D-4547-A8D4-A97DC62000A7}" type="presParOf" srcId="{2F3B3FA8-62EE-47E1-AEFE-724856754F2B}" destId="{3747777E-A27C-4EE1-875B-AC529E040B83}" srcOrd="1" destOrd="0" presId="urn:microsoft.com/office/officeart/2005/8/layout/hProcess9"/>
    <dgm:cxn modelId="{FD9ECE9F-E0F2-42DD-A6CF-49C255107187}" type="presParOf" srcId="{3747777E-A27C-4EE1-875B-AC529E040B83}" destId="{BB4C8F56-38A4-4725-9F2D-B2E30ADCF896}" srcOrd="0" destOrd="0" presId="urn:microsoft.com/office/officeart/2005/8/layout/hProcess9"/>
    <dgm:cxn modelId="{D5E4F0C7-B29F-4017-A503-7EA3FAF5A41D}" type="presParOf" srcId="{3747777E-A27C-4EE1-875B-AC529E040B83}" destId="{35872698-AAE0-4A37-B73C-EEFEF301D014}" srcOrd="1" destOrd="0" presId="urn:microsoft.com/office/officeart/2005/8/layout/hProcess9"/>
    <dgm:cxn modelId="{30CE8FD4-F193-48F2-975C-372126455675}" type="presParOf" srcId="{3747777E-A27C-4EE1-875B-AC529E040B83}" destId="{7340B02D-0B10-438C-820F-5E5023D82BF9}" srcOrd="2" destOrd="0" presId="urn:microsoft.com/office/officeart/2005/8/layout/hProcess9"/>
    <dgm:cxn modelId="{C91C4714-FFCD-4062-BB1A-34D11DB79FE1}" type="presParOf" srcId="{3747777E-A27C-4EE1-875B-AC529E040B83}" destId="{0062377E-51CB-4561-BB65-A4507FE33A5E}" srcOrd="3" destOrd="0" presId="urn:microsoft.com/office/officeart/2005/8/layout/hProcess9"/>
    <dgm:cxn modelId="{F0E0C330-976A-46F6-AE4B-876377167D87}" type="presParOf" srcId="{3747777E-A27C-4EE1-875B-AC529E040B83}" destId="{2BB11C4A-BC7C-4DDB-A9D4-D618AA4E8D18}" srcOrd="4" destOrd="0" presId="urn:microsoft.com/office/officeart/2005/8/layout/hProcess9"/>
    <dgm:cxn modelId="{01B8EC6C-39C2-4796-BD1D-E2E2FE81BFEB}" type="presParOf" srcId="{3747777E-A27C-4EE1-875B-AC529E040B83}" destId="{EB52D983-884A-48B9-9BCB-0C6154D3A01D}" srcOrd="5" destOrd="0" presId="urn:microsoft.com/office/officeart/2005/8/layout/hProcess9"/>
    <dgm:cxn modelId="{81137F96-F1F8-42FC-932B-A17B301A08F8}" type="presParOf" srcId="{3747777E-A27C-4EE1-875B-AC529E040B83}" destId="{3B58E8FF-CF1F-45EF-973A-8BCD37ACD678}" srcOrd="6" destOrd="0" presId="urn:microsoft.com/office/officeart/2005/8/layout/hProcess9"/>
  </dgm:cxnLst>
  <dgm:bg/>
  <dgm:whole/>
</dgm:dataModel>
</file>

<file path=ppt/diagrams/data2.xml><?xml version="1.0" encoding="utf-8"?>
<dgm:dataModel xmlns:dgm="http://schemas.openxmlformats.org/drawingml/2006/diagram" xmlns:a="http://schemas.openxmlformats.org/drawingml/2006/main">
  <dgm:ptLst>
    <dgm:pt modelId="{83AFF19C-D283-4925-A6D9-102752FF854A}" type="doc">
      <dgm:prSet loTypeId="urn:microsoft.com/office/officeart/2005/8/layout/hierarchy3" loCatId="hierarchy" qsTypeId="urn:microsoft.com/office/officeart/2005/8/quickstyle/3d1" qsCatId="3D" csTypeId="urn:microsoft.com/office/officeart/2005/8/colors/colorful2" csCatId="colorful" phldr="1"/>
      <dgm:spPr/>
      <dgm:t>
        <a:bodyPr/>
        <a:lstStyle/>
        <a:p>
          <a:endParaRPr lang="es-CO"/>
        </a:p>
      </dgm:t>
    </dgm:pt>
    <dgm:pt modelId="{863C94BC-8799-40D5-B26C-9052E66C06A4}">
      <dgm:prSet phldrT="[Texto]"/>
      <dgm:spPr>
        <a:solidFill>
          <a:srgbClr val="1D67D5"/>
        </a:solidFill>
      </dgm:spPr>
      <dgm:t>
        <a:bodyPr/>
        <a:lstStyle/>
        <a:p>
          <a:r>
            <a:rPr lang="es-CO" b="1" dirty="0">
              <a:latin typeface="Arial Rounded MT Bold" panose="020F0704030504030204" pitchFamily="34" charset="0"/>
            </a:rPr>
            <a:t>MARCO TEORICO</a:t>
          </a:r>
        </a:p>
      </dgm:t>
    </dgm:pt>
    <dgm:pt modelId="{6D38E8E6-66BB-4AF9-9265-6C554E50381C}" type="parTrans" cxnId="{D65B3CB8-7F50-4895-AC02-EB9B545810D7}">
      <dgm:prSet/>
      <dgm:spPr/>
      <dgm:t>
        <a:bodyPr/>
        <a:lstStyle/>
        <a:p>
          <a:endParaRPr lang="es-CO"/>
        </a:p>
      </dgm:t>
    </dgm:pt>
    <dgm:pt modelId="{41E4F71A-3E11-4B3F-990D-D6AACD925010}" type="sibTrans" cxnId="{D65B3CB8-7F50-4895-AC02-EB9B545810D7}">
      <dgm:prSet/>
      <dgm:spPr/>
      <dgm:t>
        <a:bodyPr/>
        <a:lstStyle/>
        <a:p>
          <a:endParaRPr lang="es-CO"/>
        </a:p>
      </dgm:t>
    </dgm:pt>
    <dgm:pt modelId="{2842B447-C771-45D2-AB61-72CA5B62313D}">
      <dgm:prSet phldrT="[Texto]"/>
      <dgm:spPr/>
      <dgm:t>
        <a:bodyPr/>
        <a:lstStyle/>
        <a:p>
          <a:r>
            <a:rPr lang="es-AR" b="0" dirty="0" smtClean="0">
              <a:latin typeface="Century Gothic" pitchFamily="34" charset="0"/>
            </a:rPr>
            <a:t>Teoría de </a:t>
          </a:r>
          <a:r>
            <a:rPr lang="es-AR" b="0" dirty="0" err="1" smtClean="0">
              <a:latin typeface="Century Gothic" pitchFamily="34" charset="0"/>
            </a:rPr>
            <a:t>Kolb</a:t>
          </a:r>
          <a:endParaRPr lang="es-CO" b="0" dirty="0">
            <a:latin typeface="Century Gothic" pitchFamily="34" charset="0"/>
          </a:endParaRPr>
        </a:p>
        <a:p>
          <a:r>
            <a:rPr lang="es-CO" dirty="0" smtClean="0">
              <a:latin typeface="Century Gothic" pitchFamily="34" charset="0"/>
            </a:rPr>
            <a:t>(</a:t>
          </a:r>
          <a:r>
            <a:rPr lang="es-AR" dirty="0" smtClean="0">
              <a:latin typeface="Century Gothic" pitchFamily="34" charset="0"/>
            </a:rPr>
            <a:t>David A. </a:t>
          </a:r>
          <a:r>
            <a:rPr lang="es-AR" dirty="0" err="1" smtClean="0">
              <a:latin typeface="Century Gothic" pitchFamily="34" charset="0"/>
            </a:rPr>
            <a:t>Kolb</a:t>
          </a:r>
          <a:r>
            <a:rPr lang="es-AR" dirty="0" smtClean="0">
              <a:latin typeface="Century Gothic" pitchFamily="34" charset="0"/>
            </a:rPr>
            <a:t> (1939</a:t>
          </a:r>
          <a:r>
            <a:rPr lang="es-CO" dirty="0" smtClean="0">
              <a:latin typeface="Century Gothic" pitchFamily="34" charset="0"/>
            </a:rPr>
            <a:t>)</a:t>
          </a:r>
          <a:endParaRPr lang="es-CO" dirty="0">
            <a:latin typeface="Century Gothic" pitchFamily="34" charset="0"/>
          </a:endParaRPr>
        </a:p>
      </dgm:t>
    </dgm:pt>
    <dgm:pt modelId="{81E17C75-C0B5-47C1-BC92-77F63D004555}" type="parTrans" cxnId="{71556034-98EA-411E-BB69-CF3E7505062D}">
      <dgm:prSet/>
      <dgm:spPr/>
      <dgm:t>
        <a:bodyPr/>
        <a:lstStyle/>
        <a:p>
          <a:endParaRPr lang="es-CO"/>
        </a:p>
      </dgm:t>
    </dgm:pt>
    <dgm:pt modelId="{5A1B1813-A467-4956-A078-6273A75208E9}" type="sibTrans" cxnId="{71556034-98EA-411E-BB69-CF3E7505062D}">
      <dgm:prSet/>
      <dgm:spPr/>
      <dgm:t>
        <a:bodyPr/>
        <a:lstStyle/>
        <a:p>
          <a:endParaRPr lang="es-CO"/>
        </a:p>
      </dgm:t>
    </dgm:pt>
    <dgm:pt modelId="{9F2699EF-F38D-4985-BBBC-747F9E99266C}">
      <dgm:prSet phldrT="[Texto]"/>
      <dgm:spPr/>
      <dgm:t>
        <a:bodyPr/>
        <a:lstStyle/>
        <a:p>
          <a:r>
            <a:rPr lang="es-AR" dirty="0" smtClean="0">
              <a:latin typeface="Century Gothic" pitchFamily="34" charset="0"/>
            </a:rPr>
            <a:t>Teoría Del Aprendizaje Por Experiencias</a:t>
          </a:r>
        </a:p>
        <a:p>
          <a:r>
            <a:rPr lang="es-CO" dirty="0" smtClean="0">
              <a:latin typeface="Century Gothic" panose="020B0502020202020204" pitchFamily="34" charset="0"/>
            </a:rPr>
            <a:t>(</a:t>
          </a:r>
          <a:r>
            <a:rPr lang="es-CO" b="0" i="0" dirty="0" smtClean="0">
              <a:latin typeface="Century Gothic" pitchFamily="34" charset="0"/>
            </a:rPr>
            <a:t>Jean William Fritz </a:t>
          </a:r>
          <a:r>
            <a:rPr lang="es-CO" b="0" i="0" dirty="0" err="1" smtClean="0">
              <a:latin typeface="Century Gothic" pitchFamily="34" charset="0"/>
            </a:rPr>
            <a:t>Piaget</a:t>
          </a:r>
          <a:r>
            <a:rPr lang="es-CO" b="0" i="0" dirty="0" smtClean="0">
              <a:latin typeface="Century Gothic" pitchFamily="34" charset="0"/>
            </a:rPr>
            <a:t> 1896 </a:t>
          </a:r>
          <a:r>
            <a:rPr lang="es-CO" dirty="0" smtClean="0">
              <a:latin typeface="Century Gothic" panose="020B0502020202020204" pitchFamily="34" charset="0"/>
            </a:rPr>
            <a:t>)</a:t>
          </a:r>
          <a:endParaRPr lang="es-CO" dirty="0"/>
        </a:p>
      </dgm:t>
    </dgm:pt>
    <dgm:pt modelId="{2A6C2DE1-1245-4C8E-917B-B6105740AB2E}" type="parTrans" cxnId="{0563BF7D-AED6-4752-A278-6E22FAAF6EA0}">
      <dgm:prSet/>
      <dgm:spPr/>
      <dgm:t>
        <a:bodyPr/>
        <a:lstStyle/>
        <a:p>
          <a:endParaRPr lang="es-CO"/>
        </a:p>
      </dgm:t>
    </dgm:pt>
    <dgm:pt modelId="{A89DC43C-DEB2-4AC1-9BD2-65AEF94F4779}" type="sibTrans" cxnId="{0563BF7D-AED6-4752-A278-6E22FAAF6EA0}">
      <dgm:prSet/>
      <dgm:spPr/>
      <dgm:t>
        <a:bodyPr/>
        <a:lstStyle/>
        <a:p>
          <a:endParaRPr lang="es-CO"/>
        </a:p>
      </dgm:t>
    </dgm:pt>
    <dgm:pt modelId="{992FF8BD-A028-4268-87A1-9955A9329DC7}">
      <dgm:prSet phldrT="[Texto]"/>
      <dgm:spPr>
        <a:solidFill>
          <a:schemeClr val="accent6">
            <a:lumMod val="75000"/>
          </a:schemeClr>
        </a:solidFill>
      </dgm:spPr>
      <dgm:t>
        <a:bodyPr/>
        <a:lstStyle/>
        <a:p>
          <a:r>
            <a:rPr lang="es-CO" b="1" dirty="0" smtClean="0">
              <a:latin typeface="Arial Rounded MT Bold" panose="020F0704030504030204" pitchFamily="34" charset="0"/>
            </a:rPr>
            <a:t>REFERENTES</a:t>
          </a:r>
          <a:endParaRPr lang="es-CO" b="1" dirty="0">
            <a:latin typeface="Arial Rounded MT Bold" panose="020F0704030504030204" pitchFamily="34" charset="0"/>
          </a:endParaRPr>
        </a:p>
      </dgm:t>
    </dgm:pt>
    <dgm:pt modelId="{CDBCBF84-2534-4708-B028-B58A2FAFE59E}" type="parTrans" cxnId="{8A440868-8A3A-493C-8C9F-04969BAFD89B}">
      <dgm:prSet/>
      <dgm:spPr/>
      <dgm:t>
        <a:bodyPr/>
        <a:lstStyle/>
        <a:p>
          <a:endParaRPr lang="es-CO"/>
        </a:p>
      </dgm:t>
    </dgm:pt>
    <dgm:pt modelId="{C040C500-3E8F-4990-B2D2-D23BBA1FAB1A}" type="sibTrans" cxnId="{8A440868-8A3A-493C-8C9F-04969BAFD89B}">
      <dgm:prSet/>
      <dgm:spPr/>
      <dgm:t>
        <a:bodyPr/>
        <a:lstStyle/>
        <a:p>
          <a:endParaRPr lang="es-CO"/>
        </a:p>
      </dgm:t>
    </dgm:pt>
    <dgm:pt modelId="{B1240F41-D631-4493-B2CE-AE42F817AFD9}">
      <dgm:prSet phldrT="[Texto]"/>
      <dgm:spPr/>
      <dgm:t>
        <a:bodyPr/>
        <a:lstStyle/>
        <a:p>
          <a:r>
            <a:rPr lang="es-AR" dirty="0" smtClean="0">
              <a:latin typeface="Century Gothic" pitchFamily="34" charset="0"/>
            </a:rPr>
            <a:t>“Caracterización Del Perfil Laboral Ocupado Por Los Estudiantes Activos De Contaduría Pública Universidad De Cundinamarca Sede Fusagasugá”</a:t>
          </a:r>
        </a:p>
        <a:p>
          <a:r>
            <a:rPr lang="es-CO" dirty="0" smtClean="0">
              <a:latin typeface="Century Gothic" pitchFamily="34" charset="0"/>
            </a:rPr>
            <a:t>(Fajardo Torres, Pinilla, &amp; </a:t>
          </a:r>
          <a:r>
            <a:rPr lang="es-CO" dirty="0" err="1" smtClean="0">
              <a:latin typeface="Century Gothic" pitchFamily="34" charset="0"/>
            </a:rPr>
            <a:t>Avila</a:t>
          </a:r>
          <a:r>
            <a:rPr lang="es-CO" dirty="0" smtClean="0">
              <a:latin typeface="Century Gothic" pitchFamily="34" charset="0"/>
            </a:rPr>
            <a:t> Guevara, 2015)</a:t>
          </a:r>
        </a:p>
      </dgm:t>
    </dgm:pt>
    <dgm:pt modelId="{72A219E4-1C94-4C53-815B-4E290DE63414}" type="parTrans" cxnId="{9A85C95E-EFA7-45B2-BCEC-1769740CAF9F}">
      <dgm:prSet/>
      <dgm:spPr/>
      <dgm:t>
        <a:bodyPr/>
        <a:lstStyle/>
        <a:p>
          <a:endParaRPr lang="es-CO"/>
        </a:p>
      </dgm:t>
    </dgm:pt>
    <dgm:pt modelId="{C0D1E3EC-FE22-4CE8-A0FD-22077E56A052}" type="sibTrans" cxnId="{9A85C95E-EFA7-45B2-BCEC-1769740CAF9F}">
      <dgm:prSet/>
      <dgm:spPr/>
      <dgm:t>
        <a:bodyPr/>
        <a:lstStyle/>
        <a:p>
          <a:endParaRPr lang="es-CO"/>
        </a:p>
      </dgm:t>
    </dgm:pt>
    <dgm:pt modelId="{16E3641B-629A-4038-8AF5-75441683E967}">
      <dgm:prSet phldrT="[Texto]" custT="1"/>
      <dgm:spPr/>
      <dgm:t>
        <a:bodyPr/>
        <a:lstStyle/>
        <a:p>
          <a:endParaRPr lang="es-CO" sz="1800" dirty="0" smtClean="0">
            <a:latin typeface="Century Gothic" pitchFamily="34" charset="0"/>
          </a:endParaRPr>
        </a:p>
        <a:p>
          <a:r>
            <a:rPr lang="es-AR" sz="1800" dirty="0" smtClean="0">
              <a:latin typeface="Century Gothic" pitchFamily="34" charset="0"/>
            </a:rPr>
            <a:t>“Grado de Convergencia de las Prácticas Contables de las Empresas Europeas. Una Evidencia Empírica”.</a:t>
          </a:r>
        </a:p>
        <a:p>
          <a:r>
            <a:rPr lang="es-CO" sz="1800" dirty="0" smtClean="0">
              <a:latin typeface="Century Gothic" pitchFamily="34" charset="0"/>
            </a:rPr>
            <a:t>(</a:t>
          </a:r>
          <a:r>
            <a:rPr lang="es-CO" sz="1800" dirty="0" err="1" smtClean="0">
              <a:latin typeface="Century Gothic" pitchFamily="34" charset="0"/>
            </a:rPr>
            <a:t>Garcia</a:t>
          </a:r>
          <a:r>
            <a:rPr lang="es-CO" sz="1800" dirty="0" smtClean="0">
              <a:latin typeface="Century Gothic" pitchFamily="34" charset="0"/>
            </a:rPr>
            <a:t> </a:t>
          </a:r>
          <a:r>
            <a:rPr lang="es-CO" sz="1800" dirty="0" err="1" smtClean="0">
              <a:latin typeface="Century Gothic" pitchFamily="34" charset="0"/>
            </a:rPr>
            <a:t>Benau</a:t>
          </a:r>
          <a:r>
            <a:rPr lang="es-CO" sz="1800" dirty="0" smtClean="0">
              <a:latin typeface="Century Gothic" pitchFamily="34" charset="0"/>
            </a:rPr>
            <a:t> et al, 2014)</a:t>
          </a:r>
          <a:endParaRPr lang="es-CO" sz="1800" dirty="0">
            <a:latin typeface="Century Gothic" pitchFamily="34" charset="0"/>
          </a:endParaRPr>
        </a:p>
      </dgm:t>
    </dgm:pt>
    <dgm:pt modelId="{4BABAE09-A25E-461D-A8F2-36E4310877BC}" type="parTrans" cxnId="{F87F586F-C832-4734-AF9E-B0B0DF37AAD5}">
      <dgm:prSet/>
      <dgm:spPr/>
      <dgm:t>
        <a:bodyPr/>
        <a:lstStyle/>
        <a:p>
          <a:endParaRPr lang="es-CO"/>
        </a:p>
      </dgm:t>
    </dgm:pt>
    <dgm:pt modelId="{8AAB44A5-11FF-41A5-96C4-23A9D37FC8C5}" type="sibTrans" cxnId="{F87F586F-C832-4734-AF9E-B0B0DF37AAD5}">
      <dgm:prSet/>
      <dgm:spPr/>
      <dgm:t>
        <a:bodyPr/>
        <a:lstStyle/>
        <a:p>
          <a:endParaRPr lang="es-CO"/>
        </a:p>
      </dgm:t>
    </dgm:pt>
    <dgm:pt modelId="{ED08C098-E437-4287-BCA3-1E633D748D8E}" type="pres">
      <dgm:prSet presAssocID="{83AFF19C-D283-4925-A6D9-102752FF854A}" presName="diagram" presStyleCnt="0">
        <dgm:presLayoutVars>
          <dgm:chPref val="1"/>
          <dgm:dir/>
          <dgm:animOne val="branch"/>
          <dgm:animLvl val="lvl"/>
          <dgm:resizeHandles/>
        </dgm:presLayoutVars>
      </dgm:prSet>
      <dgm:spPr/>
      <dgm:t>
        <a:bodyPr/>
        <a:lstStyle/>
        <a:p>
          <a:endParaRPr lang="es-CO"/>
        </a:p>
      </dgm:t>
    </dgm:pt>
    <dgm:pt modelId="{0D2C7850-7ED1-4F2F-998E-797C64254167}" type="pres">
      <dgm:prSet presAssocID="{863C94BC-8799-40D5-B26C-9052E66C06A4}" presName="root" presStyleCnt="0"/>
      <dgm:spPr/>
    </dgm:pt>
    <dgm:pt modelId="{A88AB28A-20F5-4A48-97E4-4E9A0551FE32}" type="pres">
      <dgm:prSet presAssocID="{863C94BC-8799-40D5-B26C-9052E66C06A4}" presName="rootComposite" presStyleCnt="0"/>
      <dgm:spPr/>
    </dgm:pt>
    <dgm:pt modelId="{85F4A70E-C90F-407C-A74D-34C0AF50AFE2}" type="pres">
      <dgm:prSet presAssocID="{863C94BC-8799-40D5-B26C-9052E66C06A4}" presName="rootText" presStyleLbl="node1" presStyleIdx="0" presStyleCnt="2" custScaleX="184984" custLinFactNeighborX="-19787" custLinFactNeighborY="-3473"/>
      <dgm:spPr/>
      <dgm:t>
        <a:bodyPr/>
        <a:lstStyle/>
        <a:p>
          <a:endParaRPr lang="es-CO"/>
        </a:p>
      </dgm:t>
    </dgm:pt>
    <dgm:pt modelId="{815A0978-9927-4B11-88F8-BEA53999A94F}" type="pres">
      <dgm:prSet presAssocID="{863C94BC-8799-40D5-B26C-9052E66C06A4}" presName="rootConnector" presStyleLbl="node1" presStyleIdx="0" presStyleCnt="2"/>
      <dgm:spPr/>
      <dgm:t>
        <a:bodyPr/>
        <a:lstStyle/>
        <a:p>
          <a:endParaRPr lang="es-CO"/>
        </a:p>
      </dgm:t>
    </dgm:pt>
    <dgm:pt modelId="{C6F3CDCF-E6B2-4EA9-98B4-B90DF260D6B1}" type="pres">
      <dgm:prSet presAssocID="{863C94BC-8799-40D5-B26C-9052E66C06A4}" presName="childShape" presStyleCnt="0"/>
      <dgm:spPr/>
    </dgm:pt>
    <dgm:pt modelId="{872FC6E8-C7CE-4D4B-A780-C511D9987D0E}" type="pres">
      <dgm:prSet presAssocID="{81E17C75-C0B5-47C1-BC92-77F63D004555}" presName="Name13" presStyleLbl="parChTrans1D2" presStyleIdx="0" presStyleCnt="4"/>
      <dgm:spPr/>
      <dgm:t>
        <a:bodyPr/>
        <a:lstStyle/>
        <a:p>
          <a:endParaRPr lang="es-CO"/>
        </a:p>
      </dgm:t>
    </dgm:pt>
    <dgm:pt modelId="{AAA0A563-81EA-434F-BCD4-B9D92E81D7A3}" type="pres">
      <dgm:prSet presAssocID="{2842B447-C771-45D2-AB61-72CA5B62313D}" presName="childText" presStyleLbl="bgAcc1" presStyleIdx="0" presStyleCnt="4" custScaleX="191682" custLinFactNeighborX="-14408" custLinFactNeighborY="-2903">
        <dgm:presLayoutVars>
          <dgm:bulletEnabled val="1"/>
        </dgm:presLayoutVars>
      </dgm:prSet>
      <dgm:spPr/>
      <dgm:t>
        <a:bodyPr/>
        <a:lstStyle/>
        <a:p>
          <a:endParaRPr lang="es-CO"/>
        </a:p>
      </dgm:t>
    </dgm:pt>
    <dgm:pt modelId="{E40ECF08-6F28-482D-8937-5D9F6DC57A49}" type="pres">
      <dgm:prSet presAssocID="{2A6C2DE1-1245-4C8E-917B-B6105740AB2E}" presName="Name13" presStyleLbl="parChTrans1D2" presStyleIdx="1" presStyleCnt="4"/>
      <dgm:spPr/>
      <dgm:t>
        <a:bodyPr/>
        <a:lstStyle/>
        <a:p>
          <a:endParaRPr lang="es-CO"/>
        </a:p>
      </dgm:t>
    </dgm:pt>
    <dgm:pt modelId="{DD3DC789-C4BB-41FD-A265-7221C0B37F4D}" type="pres">
      <dgm:prSet presAssocID="{9F2699EF-F38D-4985-BBBC-747F9E99266C}" presName="childText" presStyleLbl="bgAcc1" presStyleIdx="1" presStyleCnt="4" custScaleX="184717" custLinFactNeighborX="-10925" custLinFactNeighborY="-5317">
        <dgm:presLayoutVars>
          <dgm:bulletEnabled val="1"/>
        </dgm:presLayoutVars>
      </dgm:prSet>
      <dgm:spPr/>
      <dgm:t>
        <a:bodyPr/>
        <a:lstStyle/>
        <a:p>
          <a:endParaRPr lang="es-CO"/>
        </a:p>
      </dgm:t>
    </dgm:pt>
    <dgm:pt modelId="{D54297B2-A066-49C7-8485-2C02F47CE229}" type="pres">
      <dgm:prSet presAssocID="{992FF8BD-A028-4268-87A1-9955A9329DC7}" presName="root" presStyleCnt="0"/>
      <dgm:spPr/>
    </dgm:pt>
    <dgm:pt modelId="{68165DCE-C192-46F1-AD20-B40BD11FD0EB}" type="pres">
      <dgm:prSet presAssocID="{992FF8BD-A028-4268-87A1-9955A9329DC7}" presName="rootComposite" presStyleCnt="0"/>
      <dgm:spPr/>
    </dgm:pt>
    <dgm:pt modelId="{2E3727BC-3B27-451C-89FB-F9D45882C75C}" type="pres">
      <dgm:prSet presAssocID="{992FF8BD-A028-4268-87A1-9955A9329DC7}" presName="rootText" presStyleLbl="node1" presStyleIdx="1" presStyleCnt="2" custScaleX="207157" custLinFactNeighborX="15402" custLinFactNeighborY="-13638"/>
      <dgm:spPr/>
      <dgm:t>
        <a:bodyPr/>
        <a:lstStyle/>
        <a:p>
          <a:endParaRPr lang="es-CO"/>
        </a:p>
      </dgm:t>
    </dgm:pt>
    <dgm:pt modelId="{3ABA331B-22C8-483A-95CE-63A5DF61BEC5}" type="pres">
      <dgm:prSet presAssocID="{992FF8BD-A028-4268-87A1-9955A9329DC7}" presName="rootConnector" presStyleLbl="node1" presStyleIdx="1" presStyleCnt="2"/>
      <dgm:spPr/>
      <dgm:t>
        <a:bodyPr/>
        <a:lstStyle/>
        <a:p>
          <a:endParaRPr lang="es-CO"/>
        </a:p>
      </dgm:t>
    </dgm:pt>
    <dgm:pt modelId="{3E39CBD6-0CF7-4426-A0BB-C0B02CFC8D70}" type="pres">
      <dgm:prSet presAssocID="{992FF8BD-A028-4268-87A1-9955A9329DC7}" presName="childShape" presStyleCnt="0"/>
      <dgm:spPr/>
    </dgm:pt>
    <dgm:pt modelId="{82F1B5B5-386B-4744-803B-5FFC1B0FACEC}" type="pres">
      <dgm:prSet presAssocID="{72A219E4-1C94-4C53-815B-4E290DE63414}" presName="Name13" presStyleLbl="parChTrans1D2" presStyleIdx="2" presStyleCnt="4"/>
      <dgm:spPr/>
      <dgm:t>
        <a:bodyPr/>
        <a:lstStyle/>
        <a:p>
          <a:endParaRPr lang="es-CO"/>
        </a:p>
      </dgm:t>
    </dgm:pt>
    <dgm:pt modelId="{ADF26F34-CEAC-4A4D-A1C1-8083747C08E9}" type="pres">
      <dgm:prSet presAssocID="{B1240F41-D631-4493-B2CE-AE42F817AFD9}" presName="childText" presStyleLbl="bgAcc1" presStyleIdx="2" presStyleCnt="4" custScaleX="228566" custScaleY="125746" custLinFactNeighborX="22351" custLinFactNeighborY="-2903">
        <dgm:presLayoutVars>
          <dgm:bulletEnabled val="1"/>
        </dgm:presLayoutVars>
      </dgm:prSet>
      <dgm:spPr/>
      <dgm:t>
        <a:bodyPr/>
        <a:lstStyle/>
        <a:p>
          <a:endParaRPr lang="es-CO"/>
        </a:p>
      </dgm:t>
    </dgm:pt>
    <dgm:pt modelId="{D5801041-0036-4701-B900-6CCE96CA96EA}" type="pres">
      <dgm:prSet presAssocID="{4BABAE09-A25E-461D-A8F2-36E4310877BC}" presName="Name13" presStyleLbl="parChTrans1D2" presStyleIdx="3" presStyleCnt="4"/>
      <dgm:spPr/>
      <dgm:t>
        <a:bodyPr/>
        <a:lstStyle/>
        <a:p>
          <a:endParaRPr lang="es-CO"/>
        </a:p>
      </dgm:t>
    </dgm:pt>
    <dgm:pt modelId="{90E25E81-96FC-4789-9AC9-FC816B98FF93}" type="pres">
      <dgm:prSet presAssocID="{16E3641B-629A-4038-8AF5-75441683E967}" presName="childText" presStyleLbl="bgAcc1" presStyleIdx="3" presStyleCnt="4" custScaleX="228789" custScaleY="133372" custLinFactNeighborX="19107" custLinFactNeighborY="-15744">
        <dgm:presLayoutVars>
          <dgm:bulletEnabled val="1"/>
        </dgm:presLayoutVars>
      </dgm:prSet>
      <dgm:spPr/>
      <dgm:t>
        <a:bodyPr/>
        <a:lstStyle/>
        <a:p>
          <a:endParaRPr lang="es-CO"/>
        </a:p>
      </dgm:t>
    </dgm:pt>
  </dgm:ptLst>
  <dgm:cxnLst>
    <dgm:cxn modelId="{E9655A72-E1E6-4DF1-9430-22B4D91FE7C7}" type="presOf" srcId="{B1240F41-D631-4493-B2CE-AE42F817AFD9}" destId="{ADF26F34-CEAC-4A4D-A1C1-8083747C08E9}" srcOrd="0" destOrd="0" presId="urn:microsoft.com/office/officeart/2005/8/layout/hierarchy3"/>
    <dgm:cxn modelId="{0563BF7D-AED6-4752-A278-6E22FAAF6EA0}" srcId="{863C94BC-8799-40D5-B26C-9052E66C06A4}" destId="{9F2699EF-F38D-4985-BBBC-747F9E99266C}" srcOrd="1" destOrd="0" parTransId="{2A6C2DE1-1245-4C8E-917B-B6105740AB2E}" sibTransId="{A89DC43C-DEB2-4AC1-9BD2-65AEF94F4779}"/>
    <dgm:cxn modelId="{F4AAEA58-5F4D-43EC-A4B2-FFEF5B319D7F}" type="presOf" srcId="{81E17C75-C0B5-47C1-BC92-77F63D004555}" destId="{872FC6E8-C7CE-4D4B-A780-C511D9987D0E}" srcOrd="0" destOrd="0" presId="urn:microsoft.com/office/officeart/2005/8/layout/hierarchy3"/>
    <dgm:cxn modelId="{71556034-98EA-411E-BB69-CF3E7505062D}" srcId="{863C94BC-8799-40D5-B26C-9052E66C06A4}" destId="{2842B447-C771-45D2-AB61-72CA5B62313D}" srcOrd="0" destOrd="0" parTransId="{81E17C75-C0B5-47C1-BC92-77F63D004555}" sibTransId="{5A1B1813-A467-4956-A078-6273A75208E9}"/>
    <dgm:cxn modelId="{8A440868-8A3A-493C-8C9F-04969BAFD89B}" srcId="{83AFF19C-D283-4925-A6D9-102752FF854A}" destId="{992FF8BD-A028-4268-87A1-9955A9329DC7}" srcOrd="1" destOrd="0" parTransId="{CDBCBF84-2534-4708-B028-B58A2FAFE59E}" sibTransId="{C040C500-3E8F-4990-B2D2-D23BBA1FAB1A}"/>
    <dgm:cxn modelId="{AA82385B-ECFD-419B-8B76-A9A26FD8A469}" type="presOf" srcId="{863C94BC-8799-40D5-B26C-9052E66C06A4}" destId="{815A0978-9927-4B11-88F8-BEA53999A94F}" srcOrd="1" destOrd="0" presId="urn:microsoft.com/office/officeart/2005/8/layout/hierarchy3"/>
    <dgm:cxn modelId="{18680036-7912-4F26-9AFD-99AD8DE80953}" type="presOf" srcId="{992FF8BD-A028-4268-87A1-9955A9329DC7}" destId="{3ABA331B-22C8-483A-95CE-63A5DF61BEC5}" srcOrd="1" destOrd="0" presId="urn:microsoft.com/office/officeart/2005/8/layout/hierarchy3"/>
    <dgm:cxn modelId="{5FECEFDC-8EF6-4117-BBA3-A30ABFEC126B}" type="presOf" srcId="{9F2699EF-F38D-4985-BBBC-747F9E99266C}" destId="{DD3DC789-C4BB-41FD-A265-7221C0B37F4D}" srcOrd="0" destOrd="0" presId="urn:microsoft.com/office/officeart/2005/8/layout/hierarchy3"/>
    <dgm:cxn modelId="{0F2218EB-9E7C-4674-8032-9536CAE2C068}" type="presOf" srcId="{992FF8BD-A028-4268-87A1-9955A9329DC7}" destId="{2E3727BC-3B27-451C-89FB-F9D45882C75C}" srcOrd="0" destOrd="0" presId="urn:microsoft.com/office/officeart/2005/8/layout/hierarchy3"/>
    <dgm:cxn modelId="{8415E761-A65D-43A0-9767-146EBE3DDEEF}" type="presOf" srcId="{4BABAE09-A25E-461D-A8F2-36E4310877BC}" destId="{D5801041-0036-4701-B900-6CCE96CA96EA}" srcOrd="0" destOrd="0" presId="urn:microsoft.com/office/officeart/2005/8/layout/hierarchy3"/>
    <dgm:cxn modelId="{8B4A7909-6077-4681-BE2C-0A6BDEAFF3CF}" type="presOf" srcId="{2842B447-C771-45D2-AB61-72CA5B62313D}" destId="{AAA0A563-81EA-434F-BCD4-B9D92E81D7A3}" srcOrd="0" destOrd="0" presId="urn:microsoft.com/office/officeart/2005/8/layout/hierarchy3"/>
    <dgm:cxn modelId="{61382B41-0AE3-480E-80C3-2FA321EB866A}" type="presOf" srcId="{16E3641B-629A-4038-8AF5-75441683E967}" destId="{90E25E81-96FC-4789-9AC9-FC816B98FF93}" srcOrd="0" destOrd="0" presId="urn:microsoft.com/office/officeart/2005/8/layout/hierarchy3"/>
    <dgm:cxn modelId="{4C26D67A-A2F1-4465-857E-074C780F6375}" type="presOf" srcId="{863C94BC-8799-40D5-B26C-9052E66C06A4}" destId="{85F4A70E-C90F-407C-A74D-34C0AF50AFE2}" srcOrd="0" destOrd="0" presId="urn:microsoft.com/office/officeart/2005/8/layout/hierarchy3"/>
    <dgm:cxn modelId="{D65B3CB8-7F50-4895-AC02-EB9B545810D7}" srcId="{83AFF19C-D283-4925-A6D9-102752FF854A}" destId="{863C94BC-8799-40D5-B26C-9052E66C06A4}" srcOrd="0" destOrd="0" parTransId="{6D38E8E6-66BB-4AF9-9265-6C554E50381C}" sibTransId="{41E4F71A-3E11-4B3F-990D-D6AACD925010}"/>
    <dgm:cxn modelId="{10F29803-A16C-4214-8952-8324C5D8BCC1}" type="presOf" srcId="{2A6C2DE1-1245-4C8E-917B-B6105740AB2E}" destId="{E40ECF08-6F28-482D-8937-5D9F6DC57A49}" srcOrd="0" destOrd="0" presId="urn:microsoft.com/office/officeart/2005/8/layout/hierarchy3"/>
    <dgm:cxn modelId="{0F653BF9-AB23-461F-994A-5F74BCBDB558}" type="presOf" srcId="{72A219E4-1C94-4C53-815B-4E290DE63414}" destId="{82F1B5B5-386B-4744-803B-5FFC1B0FACEC}" srcOrd="0" destOrd="0" presId="urn:microsoft.com/office/officeart/2005/8/layout/hierarchy3"/>
    <dgm:cxn modelId="{F87F586F-C832-4734-AF9E-B0B0DF37AAD5}" srcId="{992FF8BD-A028-4268-87A1-9955A9329DC7}" destId="{16E3641B-629A-4038-8AF5-75441683E967}" srcOrd="1" destOrd="0" parTransId="{4BABAE09-A25E-461D-A8F2-36E4310877BC}" sibTransId="{8AAB44A5-11FF-41A5-96C4-23A9D37FC8C5}"/>
    <dgm:cxn modelId="{9A85C95E-EFA7-45B2-BCEC-1769740CAF9F}" srcId="{992FF8BD-A028-4268-87A1-9955A9329DC7}" destId="{B1240F41-D631-4493-B2CE-AE42F817AFD9}" srcOrd="0" destOrd="0" parTransId="{72A219E4-1C94-4C53-815B-4E290DE63414}" sibTransId="{C0D1E3EC-FE22-4CE8-A0FD-22077E56A052}"/>
    <dgm:cxn modelId="{00DCDC47-10ED-4A5C-9024-697C212EA016}" type="presOf" srcId="{83AFF19C-D283-4925-A6D9-102752FF854A}" destId="{ED08C098-E437-4287-BCA3-1E633D748D8E}" srcOrd="0" destOrd="0" presId="urn:microsoft.com/office/officeart/2005/8/layout/hierarchy3"/>
    <dgm:cxn modelId="{2087712E-98B5-45C0-98CC-DC5F2B2464F8}" type="presParOf" srcId="{ED08C098-E437-4287-BCA3-1E633D748D8E}" destId="{0D2C7850-7ED1-4F2F-998E-797C64254167}" srcOrd="0" destOrd="0" presId="urn:microsoft.com/office/officeart/2005/8/layout/hierarchy3"/>
    <dgm:cxn modelId="{3495F01D-AB75-4B29-8952-6ED247B23784}" type="presParOf" srcId="{0D2C7850-7ED1-4F2F-998E-797C64254167}" destId="{A88AB28A-20F5-4A48-97E4-4E9A0551FE32}" srcOrd="0" destOrd="0" presId="urn:microsoft.com/office/officeart/2005/8/layout/hierarchy3"/>
    <dgm:cxn modelId="{01AA1132-6862-4579-A533-940C45B3C635}" type="presParOf" srcId="{A88AB28A-20F5-4A48-97E4-4E9A0551FE32}" destId="{85F4A70E-C90F-407C-A74D-34C0AF50AFE2}" srcOrd="0" destOrd="0" presId="urn:microsoft.com/office/officeart/2005/8/layout/hierarchy3"/>
    <dgm:cxn modelId="{71F4C2E3-C844-49D1-ACA1-4C5BE18B0911}" type="presParOf" srcId="{A88AB28A-20F5-4A48-97E4-4E9A0551FE32}" destId="{815A0978-9927-4B11-88F8-BEA53999A94F}" srcOrd="1" destOrd="0" presId="urn:microsoft.com/office/officeart/2005/8/layout/hierarchy3"/>
    <dgm:cxn modelId="{5FF606BE-D863-4ECA-A5CE-5ABA392932EA}" type="presParOf" srcId="{0D2C7850-7ED1-4F2F-998E-797C64254167}" destId="{C6F3CDCF-E6B2-4EA9-98B4-B90DF260D6B1}" srcOrd="1" destOrd="0" presId="urn:microsoft.com/office/officeart/2005/8/layout/hierarchy3"/>
    <dgm:cxn modelId="{9EBC6C84-27DE-4534-9A5E-506A88BC6F7E}" type="presParOf" srcId="{C6F3CDCF-E6B2-4EA9-98B4-B90DF260D6B1}" destId="{872FC6E8-C7CE-4D4B-A780-C511D9987D0E}" srcOrd="0" destOrd="0" presId="urn:microsoft.com/office/officeart/2005/8/layout/hierarchy3"/>
    <dgm:cxn modelId="{14893A4B-7F6D-4227-9499-6C4548734FF3}" type="presParOf" srcId="{C6F3CDCF-E6B2-4EA9-98B4-B90DF260D6B1}" destId="{AAA0A563-81EA-434F-BCD4-B9D92E81D7A3}" srcOrd="1" destOrd="0" presId="urn:microsoft.com/office/officeart/2005/8/layout/hierarchy3"/>
    <dgm:cxn modelId="{0580820C-2E66-477F-9CD6-EC25D260E5FB}" type="presParOf" srcId="{C6F3CDCF-E6B2-4EA9-98B4-B90DF260D6B1}" destId="{E40ECF08-6F28-482D-8937-5D9F6DC57A49}" srcOrd="2" destOrd="0" presId="urn:microsoft.com/office/officeart/2005/8/layout/hierarchy3"/>
    <dgm:cxn modelId="{0741769E-CA46-404A-8951-B2E21DB22A74}" type="presParOf" srcId="{C6F3CDCF-E6B2-4EA9-98B4-B90DF260D6B1}" destId="{DD3DC789-C4BB-41FD-A265-7221C0B37F4D}" srcOrd="3" destOrd="0" presId="urn:microsoft.com/office/officeart/2005/8/layout/hierarchy3"/>
    <dgm:cxn modelId="{FF61D525-5ACC-44C9-8514-56257C8FAEFF}" type="presParOf" srcId="{ED08C098-E437-4287-BCA3-1E633D748D8E}" destId="{D54297B2-A066-49C7-8485-2C02F47CE229}" srcOrd="1" destOrd="0" presId="urn:microsoft.com/office/officeart/2005/8/layout/hierarchy3"/>
    <dgm:cxn modelId="{8DA21D53-E041-45A0-9769-93C45F6AD967}" type="presParOf" srcId="{D54297B2-A066-49C7-8485-2C02F47CE229}" destId="{68165DCE-C192-46F1-AD20-B40BD11FD0EB}" srcOrd="0" destOrd="0" presId="urn:microsoft.com/office/officeart/2005/8/layout/hierarchy3"/>
    <dgm:cxn modelId="{548DFF74-2E9F-4EC7-AFDB-53CD990B07D6}" type="presParOf" srcId="{68165DCE-C192-46F1-AD20-B40BD11FD0EB}" destId="{2E3727BC-3B27-451C-89FB-F9D45882C75C}" srcOrd="0" destOrd="0" presId="urn:microsoft.com/office/officeart/2005/8/layout/hierarchy3"/>
    <dgm:cxn modelId="{D59659E1-0808-4888-9659-BFD1123690A1}" type="presParOf" srcId="{68165DCE-C192-46F1-AD20-B40BD11FD0EB}" destId="{3ABA331B-22C8-483A-95CE-63A5DF61BEC5}" srcOrd="1" destOrd="0" presId="urn:microsoft.com/office/officeart/2005/8/layout/hierarchy3"/>
    <dgm:cxn modelId="{878797DA-FF82-474D-8122-86B96CA079C1}" type="presParOf" srcId="{D54297B2-A066-49C7-8485-2C02F47CE229}" destId="{3E39CBD6-0CF7-4426-A0BB-C0B02CFC8D70}" srcOrd="1" destOrd="0" presId="urn:microsoft.com/office/officeart/2005/8/layout/hierarchy3"/>
    <dgm:cxn modelId="{2FC4A0AB-A69F-4FD8-8176-B644F739EDC6}" type="presParOf" srcId="{3E39CBD6-0CF7-4426-A0BB-C0B02CFC8D70}" destId="{82F1B5B5-386B-4744-803B-5FFC1B0FACEC}" srcOrd="0" destOrd="0" presId="urn:microsoft.com/office/officeart/2005/8/layout/hierarchy3"/>
    <dgm:cxn modelId="{418F8E8D-C4EC-4FDE-9605-B07769826326}" type="presParOf" srcId="{3E39CBD6-0CF7-4426-A0BB-C0B02CFC8D70}" destId="{ADF26F34-CEAC-4A4D-A1C1-8083747C08E9}" srcOrd="1" destOrd="0" presId="urn:microsoft.com/office/officeart/2005/8/layout/hierarchy3"/>
    <dgm:cxn modelId="{800FA888-FD6B-4BDF-9C51-9F7DDD1B6907}" type="presParOf" srcId="{3E39CBD6-0CF7-4426-A0BB-C0B02CFC8D70}" destId="{D5801041-0036-4701-B900-6CCE96CA96EA}" srcOrd="2" destOrd="0" presId="urn:microsoft.com/office/officeart/2005/8/layout/hierarchy3"/>
    <dgm:cxn modelId="{869B2719-9887-4055-9548-B6520202F1B0}" type="presParOf" srcId="{3E39CBD6-0CF7-4426-A0BB-C0B02CFC8D70}" destId="{90E25E81-96FC-4789-9AC9-FC816B98FF93}" srcOrd="3" destOrd="0" presId="urn:microsoft.com/office/officeart/2005/8/layout/hierarchy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C12667-7477-40F9-9CE2-4110A87FC023}" type="datetimeFigureOut">
              <a:rPr lang="es-CO" smtClean="0"/>
              <a:pPr/>
              <a:t>11/05/2017</a:t>
            </a:fld>
            <a:endParaRPr lang="es-CO"/>
          </a:p>
        </p:txBody>
      </p:sp>
      <p:sp>
        <p:nvSpPr>
          <p:cNvPr id="4" name="Marcador de imagen de diapositiva 3"/>
          <p:cNvSpPr>
            <a:spLocks noGrp="1" noRot="1" noChangeAspect="1"/>
          </p:cNvSpPr>
          <p:nvPr>
            <p:ph type="sldImg" idx="2"/>
          </p:nvPr>
        </p:nvSpPr>
        <p:spPr>
          <a:xfrm>
            <a:off x="755650" y="1143000"/>
            <a:ext cx="53467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8C0943-6879-4F25-877E-972FA70143B0}" type="slidenum">
              <a:rPr lang="es-CO" smtClean="0"/>
              <a:pPr/>
              <a:t>‹Nº›</a:t>
            </a:fld>
            <a:endParaRPr lang="es-CO"/>
          </a:p>
        </p:txBody>
      </p:sp>
    </p:spTree>
    <p:extLst>
      <p:ext uri="{BB962C8B-B14F-4D97-AF65-F5344CB8AC3E}">
        <p14:creationId xmlns="" xmlns:p14="http://schemas.microsoft.com/office/powerpoint/2010/main" val="11807272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757238" y="1143000"/>
            <a:ext cx="5343525" cy="3086100"/>
          </a:xfrm>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A38C0943-6879-4F25-877E-972FA70143B0}" type="slidenum">
              <a:rPr lang="es-CO" smtClean="0"/>
              <a:pPr/>
              <a:t>2</a:t>
            </a:fld>
            <a:endParaRPr lang="es-CO"/>
          </a:p>
        </p:txBody>
      </p:sp>
    </p:spTree>
    <p:extLst>
      <p:ext uri="{BB962C8B-B14F-4D97-AF65-F5344CB8AC3E}">
        <p14:creationId xmlns="" xmlns:p14="http://schemas.microsoft.com/office/powerpoint/2010/main" val="15287897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A38C0943-6879-4F25-877E-972FA70143B0}" type="slidenum">
              <a:rPr lang="es-CO" smtClean="0"/>
              <a:pPr/>
              <a:t>19</a:t>
            </a:fld>
            <a:endParaRPr lang="es-C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891065" y="2130429"/>
            <a:ext cx="10098723"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782128" y="3886200"/>
            <a:ext cx="8316596"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fld id="{C994EFC3-6071-4656-A1D0-2FCFED281971}" type="datetimeFigureOut">
              <a:rPr lang="es-ES" smtClean="0"/>
              <a:pPr/>
              <a:t>11/05/2017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A123FDE-BF71-4E05-A29C-EB490336AD3F}"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C994EFC3-6071-4656-A1D0-2FCFED281971}" type="datetimeFigureOut">
              <a:rPr lang="es-ES" smtClean="0"/>
              <a:pPr/>
              <a:t>11/05/2017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A123FDE-BF71-4E05-A29C-EB490336AD3F}"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613618" y="274640"/>
            <a:ext cx="2673191"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594042" y="274640"/>
            <a:ext cx="782156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C994EFC3-6071-4656-A1D0-2FCFED281971}" type="datetimeFigureOut">
              <a:rPr lang="es-ES" smtClean="0"/>
              <a:pPr/>
              <a:t>11/05/2017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A123FDE-BF71-4E05-A29C-EB490336AD3F}"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C994EFC3-6071-4656-A1D0-2FCFED281971}" type="datetimeFigureOut">
              <a:rPr lang="es-ES" smtClean="0"/>
              <a:pPr/>
              <a:t>11/05/2017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A123FDE-BF71-4E05-A29C-EB490336AD3F}"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38506" y="4406904"/>
            <a:ext cx="10098723"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938506" y="2906713"/>
            <a:ext cx="10098723"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C994EFC3-6071-4656-A1D0-2FCFED281971}" type="datetimeFigureOut">
              <a:rPr lang="es-ES" smtClean="0"/>
              <a:pPr/>
              <a:t>11/05/2017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A123FDE-BF71-4E05-A29C-EB490336AD3F}"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594044" y="1600204"/>
            <a:ext cx="5247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6039434" y="1600204"/>
            <a:ext cx="5247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fld id="{C994EFC3-6071-4656-A1D0-2FCFED281971}" type="datetimeFigureOut">
              <a:rPr lang="es-ES" smtClean="0"/>
              <a:pPr/>
              <a:t>11/05/2017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A123FDE-BF71-4E05-A29C-EB490336AD3F}"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594044" y="1535113"/>
            <a:ext cx="52494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594044" y="2174875"/>
            <a:ext cx="52494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6035309" y="1535113"/>
            <a:ext cx="525150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035309" y="2174875"/>
            <a:ext cx="525150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fld id="{C994EFC3-6071-4656-A1D0-2FCFED281971}" type="datetimeFigureOut">
              <a:rPr lang="es-ES" smtClean="0"/>
              <a:pPr/>
              <a:t>11/05/2017</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3A123FDE-BF71-4E05-A29C-EB490336AD3F}"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fld id="{C994EFC3-6071-4656-A1D0-2FCFED281971}" type="datetimeFigureOut">
              <a:rPr lang="es-ES" smtClean="0"/>
              <a:pPr/>
              <a:t>11/05/2017</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3A123FDE-BF71-4E05-A29C-EB490336AD3F}"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994EFC3-6071-4656-A1D0-2FCFED281971}" type="datetimeFigureOut">
              <a:rPr lang="es-ES" smtClean="0"/>
              <a:pPr/>
              <a:t>11/05/2017</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3A123FDE-BF71-4E05-A29C-EB490336AD3F}"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94043" y="273050"/>
            <a:ext cx="3908719"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4645084" y="273052"/>
            <a:ext cx="6641726"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594043" y="1435102"/>
            <a:ext cx="390871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C994EFC3-6071-4656-A1D0-2FCFED281971}" type="datetimeFigureOut">
              <a:rPr lang="es-ES" smtClean="0"/>
              <a:pPr/>
              <a:t>11/05/2017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A123FDE-BF71-4E05-A29C-EB490336AD3F}"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28730" y="4800600"/>
            <a:ext cx="712851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2328730" y="612775"/>
            <a:ext cx="712851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2328730" y="5367338"/>
            <a:ext cx="712851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C994EFC3-6071-4656-A1D0-2FCFED281971}" type="datetimeFigureOut">
              <a:rPr lang="es-ES" smtClean="0"/>
              <a:pPr/>
              <a:t>11/05/2017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A123FDE-BF71-4E05-A29C-EB490336AD3F}"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000" r="-2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594044" y="274638"/>
            <a:ext cx="10692765"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594044" y="1600204"/>
            <a:ext cx="10692765"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594043" y="6356354"/>
            <a:ext cx="2772198"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94EFC3-6071-4656-A1D0-2FCFED281971}" type="datetimeFigureOut">
              <a:rPr lang="es-ES" smtClean="0"/>
              <a:pPr/>
              <a:t>11/05/2017</a:t>
            </a:fld>
            <a:endParaRPr lang="es-ES"/>
          </a:p>
        </p:txBody>
      </p:sp>
      <p:sp>
        <p:nvSpPr>
          <p:cNvPr id="5" name="4 Marcador de pie de página"/>
          <p:cNvSpPr>
            <a:spLocks noGrp="1"/>
          </p:cNvSpPr>
          <p:nvPr>
            <p:ph type="ftr" sz="quarter" idx="3"/>
          </p:nvPr>
        </p:nvSpPr>
        <p:spPr>
          <a:xfrm>
            <a:off x="4059292" y="6356354"/>
            <a:ext cx="3762269"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8514609" y="6356354"/>
            <a:ext cx="277219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123FDE-BF71-4E05-A29C-EB490336AD3F}"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3" Type="http://schemas.openxmlformats.org/officeDocument/2006/relationships/hyperlink" Target="mailto:diegoabt5@hotmail.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mailto:aurelianogarcia015@gmail.com"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323801" y="642918"/>
            <a:ext cx="11557049" cy="400052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CO" sz="3200" b="1" i="0" u="none" strike="noStrike" kern="1200" cap="none" spc="0" normalizeH="0" baseline="0" noProof="0" dirty="0" smtClean="0">
                <a:ln>
                  <a:noFill/>
                </a:ln>
                <a:solidFill>
                  <a:schemeClr val="tx1"/>
                </a:solidFill>
                <a:effectLst/>
                <a:uLnTx/>
                <a:uFillTx/>
                <a:latin typeface="Arial" panose="020B0604020202020204" pitchFamily="34" charset="0"/>
                <a:ea typeface="+mj-ea"/>
                <a:cs typeface="Arial" panose="020B0604020202020204" pitchFamily="34" charset="0"/>
              </a:rPr>
              <a:t>IMPACTO DE LA IMPLEMENTACION DEL CONSULTORIO CONTABLE “ACUN” EN LA UNIVERSIDAD DE CUNDINAMARCA</a:t>
            </a:r>
            <a:r>
              <a:rPr kumimoji="0" lang="es-CO" sz="2800" b="1" i="0" u="none" strike="noStrike" kern="1200" cap="none" spc="0" normalizeH="0" baseline="0" noProof="0" dirty="0" smtClean="0">
                <a:ln>
                  <a:noFill/>
                </a:ln>
                <a:solidFill>
                  <a:schemeClr val="tx1"/>
                </a:solidFill>
                <a:effectLst/>
                <a:uLnTx/>
                <a:uFillTx/>
                <a:latin typeface="Arial" panose="020B0604020202020204" pitchFamily="34" charset="0"/>
                <a:ea typeface="+mj-ea"/>
                <a:cs typeface="Arial" panose="020B0604020202020204" pitchFamily="34" charset="0"/>
              </a:rPr>
              <a:t/>
            </a:r>
            <a:br>
              <a:rPr kumimoji="0" lang="es-CO" sz="2800" b="1" i="0" u="none" strike="noStrike" kern="1200" cap="none" spc="0" normalizeH="0" baseline="0" noProof="0" dirty="0" smtClean="0">
                <a:ln>
                  <a:noFill/>
                </a:ln>
                <a:solidFill>
                  <a:schemeClr val="tx1"/>
                </a:solidFill>
                <a:effectLst/>
                <a:uLnTx/>
                <a:uFillTx/>
                <a:latin typeface="Arial" panose="020B0604020202020204" pitchFamily="34" charset="0"/>
                <a:ea typeface="+mj-ea"/>
                <a:cs typeface="Arial" panose="020B0604020202020204" pitchFamily="34" charset="0"/>
              </a:rPr>
            </a:br>
            <a:r>
              <a:rPr kumimoji="0" lang="es-CO" sz="2800" b="1" i="0" u="none" strike="noStrike" kern="1200" cap="none" spc="0" normalizeH="0" baseline="0" noProof="0" dirty="0" smtClean="0">
                <a:ln>
                  <a:noFill/>
                </a:ln>
                <a:solidFill>
                  <a:schemeClr val="accent5">
                    <a:lumMod val="75000"/>
                  </a:schemeClr>
                </a:solidFill>
                <a:effectLst/>
                <a:uLnTx/>
                <a:uFillTx/>
                <a:latin typeface="Algerian" panose="04020705040A02060702" pitchFamily="82" charset="0"/>
                <a:ea typeface="+mj-ea"/>
                <a:cs typeface="Arial" panose="020B0604020202020204" pitchFamily="34" charset="0"/>
              </a:rPr>
              <a:t/>
            </a:r>
            <a:br>
              <a:rPr kumimoji="0" lang="es-CO" sz="2800" b="1" i="0" u="none" strike="noStrike" kern="1200" cap="none" spc="0" normalizeH="0" baseline="0" noProof="0" dirty="0" smtClean="0">
                <a:ln>
                  <a:noFill/>
                </a:ln>
                <a:solidFill>
                  <a:schemeClr val="accent5">
                    <a:lumMod val="75000"/>
                  </a:schemeClr>
                </a:solidFill>
                <a:effectLst/>
                <a:uLnTx/>
                <a:uFillTx/>
                <a:latin typeface="Algerian" panose="04020705040A02060702" pitchFamily="82" charset="0"/>
                <a:ea typeface="+mj-ea"/>
                <a:cs typeface="Arial" panose="020B0604020202020204" pitchFamily="34" charset="0"/>
              </a:rPr>
            </a:br>
            <a:endParaRPr kumimoji="0" lang="es-CO" sz="2800" b="0" i="0" u="none" strike="noStrike" kern="1200" cap="none" spc="0" normalizeH="0" baseline="0" noProof="0" dirty="0">
              <a:ln>
                <a:noFill/>
              </a:ln>
              <a:solidFill>
                <a:schemeClr val="tx1"/>
              </a:solidFill>
              <a:effectLst/>
              <a:uLnTx/>
              <a:uFillTx/>
              <a:latin typeface="Algerian" panose="04020705040A02060702" pitchFamily="82" charset="0"/>
              <a:ea typeface="+mj-ea"/>
              <a:cs typeface="+mj-cs"/>
            </a:endParaRPr>
          </a:p>
        </p:txBody>
      </p:sp>
      <p:pic>
        <p:nvPicPr>
          <p:cNvPr id="5" name="Imagen 3"/>
          <p:cNvPicPr>
            <a:picLocks noChangeAspect="1"/>
          </p:cNvPicPr>
          <p:nvPr/>
        </p:nvPicPr>
        <p:blipFill>
          <a:blip r:embed="rId2" cstate="print"/>
          <a:stretch>
            <a:fillRect/>
          </a:stretch>
        </p:blipFill>
        <p:spPr>
          <a:xfrm>
            <a:off x="2582839" y="3143248"/>
            <a:ext cx="6840344" cy="2286016"/>
          </a:xfrm>
          <a:prstGeom prst="rect">
            <a:avLst/>
          </a:prstGeom>
        </p:spPr>
      </p:pic>
      <p:sp>
        <p:nvSpPr>
          <p:cNvPr id="7" name="6 CuadroTexto"/>
          <p:cNvSpPr txBox="1"/>
          <p:nvPr/>
        </p:nvSpPr>
        <p:spPr>
          <a:xfrm>
            <a:off x="5011731" y="5214950"/>
            <a:ext cx="1143008" cy="523220"/>
          </a:xfrm>
          <a:prstGeom prst="rect">
            <a:avLst/>
          </a:prstGeom>
          <a:noFill/>
        </p:spPr>
        <p:txBody>
          <a:bodyPr wrap="square" rtlCol="0">
            <a:spAutoFit/>
          </a:bodyPr>
          <a:lstStyle/>
          <a:p>
            <a:r>
              <a:rPr lang="es-CO" sz="1000" dirty="0" smtClean="0">
                <a:latin typeface="Arial" pitchFamily="34" charset="0"/>
                <a:cs typeface="Arial" pitchFamily="34" charset="0"/>
              </a:rPr>
              <a:t>Fuente: (ACUN)</a:t>
            </a:r>
          </a:p>
          <a:p>
            <a:endParaRPr lang="es-CO"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19 Conector recto de flecha"/>
          <p:cNvCxnSpPr/>
          <p:nvPr/>
        </p:nvCxnSpPr>
        <p:spPr>
          <a:xfrm>
            <a:off x="7440623" y="2786058"/>
            <a:ext cx="2428892" cy="1571636"/>
          </a:xfrm>
          <a:prstGeom prst="straightConnector1">
            <a:avLst/>
          </a:prstGeom>
          <a:ln w="254000" cap="rnd" cmpd="sng">
            <a:prstDash val="solid"/>
            <a:bevel/>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rot="10800000" flipV="1">
            <a:off x="1939897" y="2571744"/>
            <a:ext cx="2286016" cy="1785950"/>
          </a:xfrm>
          <a:prstGeom prst="straightConnector1">
            <a:avLst/>
          </a:prstGeom>
          <a:ln w="254000" cap="rnd" cmpd="sng">
            <a:prstDash val="solid"/>
            <a:bevel/>
            <a:tailEnd type="arrow"/>
          </a:ln>
        </p:spPr>
        <p:style>
          <a:lnRef idx="1">
            <a:schemeClr val="accent1"/>
          </a:lnRef>
          <a:fillRef idx="0">
            <a:schemeClr val="accent1"/>
          </a:fillRef>
          <a:effectRef idx="0">
            <a:schemeClr val="accent1"/>
          </a:effectRef>
          <a:fontRef idx="minor">
            <a:schemeClr val="tx1"/>
          </a:fontRef>
        </p:style>
      </p:cxnSp>
      <p:sp>
        <p:nvSpPr>
          <p:cNvPr id="3" name="Título 1"/>
          <p:cNvSpPr>
            <a:spLocks noGrp="1"/>
          </p:cNvSpPr>
          <p:nvPr>
            <p:ph type="title"/>
          </p:nvPr>
        </p:nvSpPr>
        <p:spPr>
          <a:xfrm>
            <a:off x="395811" y="836712"/>
            <a:ext cx="10692765" cy="1143000"/>
          </a:xfrm>
        </p:spPr>
        <p:txBody>
          <a:bodyPr/>
          <a:lstStyle/>
          <a:p>
            <a:r>
              <a:rPr lang="es-CO" b="1" dirty="0">
                <a:latin typeface="Arial Rounded MT Bold" panose="020F0704030504030204" pitchFamily="34" charset="0"/>
              </a:rPr>
              <a:t>METODOLOGIA</a:t>
            </a:r>
          </a:p>
        </p:txBody>
      </p:sp>
      <p:sp>
        <p:nvSpPr>
          <p:cNvPr id="5" name="4 Rectángulo"/>
          <p:cNvSpPr/>
          <p:nvPr/>
        </p:nvSpPr>
        <p:spPr>
          <a:xfrm>
            <a:off x="296823" y="3441680"/>
            <a:ext cx="7786741" cy="1200329"/>
          </a:xfrm>
          <a:prstGeom prst="rect">
            <a:avLst/>
          </a:prstGeom>
        </p:spPr>
        <p:txBody>
          <a:bodyPr wrap="square">
            <a:spAutoFit/>
          </a:bodyPr>
          <a:lstStyle/>
          <a:p>
            <a:pPr algn="just"/>
            <a:endParaRPr lang="es-AR" sz="2400" dirty="0" smtClean="0">
              <a:latin typeface="Century Gothic" pitchFamily="34" charset="0"/>
            </a:endParaRPr>
          </a:p>
          <a:p>
            <a:pPr algn="just"/>
            <a:endParaRPr lang="es-AR" sz="2400" dirty="0" smtClean="0">
              <a:latin typeface="Century Gothic" pitchFamily="34" charset="0"/>
            </a:endParaRPr>
          </a:p>
          <a:p>
            <a:pPr algn="just"/>
            <a:endParaRPr lang="es-AR" sz="2400" dirty="0" smtClean="0">
              <a:latin typeface="Century Gothic" pitchFamily="34" charset="0"/>
            </a:endParaRPr>
          </a:p>
        </p:txBody>
      </p:sp>
      <p:pic>
        <p:nvPicPr>
          <p:cNvPr id="10242" name="Picture 2" descr="Resultado de imagen para ENTREVISTA"/>
          <p:cNvPicPr>
            <a:picLocks noChangeAspect="1" noChangeArrowheads="1"/>
          </p:cNvPicPr>
          <p:nvPr/>
        </p:nvPicPr>
        <p:blipFill>
          <a:blip r:embed="rId2" cstate="print"/>
          <a:srcRect/>
          <a:stretch>
            <a:fillRect/>
          </a:stretch>
        </p:blipFill>
        <p:spPr bwMode="auto">
          <a:xfrm>
            <a:off x="4654541" y="3214686"/>
            <a:ext cx="2520342" cy="2455087"/>
          </a:xfrm>
          <a:prstGeom prst="rect">
            <a:avLst/>
          </a:prstGeom>
          <a:noFill/>
        </p:spPr>
      </p:pic>
      <p:sp>
        <p:nvSpPr>
          <p:cNvPr id="6" name="5 Rectángulo redondeado"/>
          <p:cNvSpPr/>
          <p:nvPr/>
        </p:nvSpPr>
        <p:spPr>
          <a:xfrm>
            <a:off x="1582707" y="1714488"/>
            <a:ext cx="8143932" cy="1357322"/>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AR" sz="2400" b="1" dirty="0" smtClean="0">
                <a:latin typeface="Century Gothic" pitchFamily="34" charset="0"/>
              </a:rPr>
              <a:t>Para llevar a cabo el análisis de la implementación del consultorio contable en la Universidad de Cundinamarca de la ciudad de  Fusagasugá </a:t>
            </a:r>
          </a:p>
        </p:txBody>
      </p:sp>
      <p:sp>
        <p:nvSpPr>
          <p:cNvPr id="8" name="7 Redondear rectángulo de esquina sencilla"/>
          <p:cNvSpPr/>
          <p:nvPr/>
        </p:nvSpPr>
        <p:spPr>
          <a:xfrm>
            <a:off x="439699" y="4429132"/>
            <a:ext cx="3000396" cy="1214446"/>
          </a:xfrm>
          <a:prstGeom prst="round1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2400" b="1" dirty="0" smtClean="0">
                <a:latin typeface="Century Gothic" pitchFamily="34" charset="0"/>
              </a:rPr>
              <a:t>Investigación Documental</a:t>
            </a:r>
          </a:p>
        </p:txBody>
      </p:sp>
      <p:sp>
        <p:nvSpPr>
          <p:cNvPr id="9" name="8 Redondear rectángulo de esquina sencilla"/>
          <p:cNvSpPr/>
          <p:nvPr/>
        </p:nvSpPr>
        <p:spPr>
          <a:xfrm>
            <a:off x="8440755" y="4429132"/>
            <a:ext cx="2928958" cy="1214446"/>
          </a:xfrm>
          <a:prstGeom prst="round1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2400" b="1" dirty="0" smtClean="0">
                <a:latin typeface="Century Gothic" pitchFamily="34" charset="0"/>
              </a:rPr>
              <a:t>Investigación De Campo.</a:t>
            </a:r>
          </a:p>
        </p:txBody>
      </p:sp>
      <p:sp>
        <p:nvSpPr>
          <p:cNvPr id="25" name="Rectangle 3"/>
          <p:cNvSpPr>
            <a:spLocks noChangeArrowheads="1"/>
          </p:cNvSpPr>
          <p:nvPr/>
        </p:nvSpPr>
        <p:spPr bwMode="auto">
          <a:xfrm>
            <a:off x="5083169" y="5429264"/>
            <a:ext cx="2428892"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a:t>
            </a:r>
            <a:r>
              <a:rPr kumimoji="0" lang="es-CO" sz="1000" b="0" i="0" u="none" strike="noStrike" cap="none" normalizeH="0" dirty="0" smtClean="0">
                <a:ln>
                  <a:noFill/>
                </a:ln>
                <a:solidFill>
                  <a:schemeClr val="tx1"/>
                </a:solidFill>
                <a:effectLst/>
                <a:latin typeface="Arial" pitchFamily="34" charset="0"/>
                <a:ea typeface="Calibri" pitchFamily="34" charset="0"/>
                <a:cs typeface="Arial" pitchFamily="34" charset="0"/>
              </a:rPr>
              <a:t> </a:t>
            </a:r>
            <a:r>
              <a:rPr lang="es-CO" sz="1000" dirty="0" smtClean="0"/>
              <a:t>(García Barientos)</a:t>
            </a:r>
          </a:p>
          <a:p>
            <a:pPr fontAlgn="base">
              <a:spcBef>
                <a:spcPct val="0"/>
              </a:spcBef>
              <a:spcAft>
                <a:spcPct val="0"/>
              </a:spcAft>
            </a:pPr>
            <a:endParaRPr lang="es-CO" sz="1000" dirty="0" smtClean="0"/>
          </a:p>
        </p:txBody>
      </p:sp>
    </p:spTree>
    <p:extLst>
      <p:ext uri="{BB962C8B-B14F-4D97-AF65-F5344CB8AC3E}">
        <p14:creationId xmlns="" xmlns:p14="http://schemas.microsoft.com/office/powerpoint/2010/main" val="32195700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Resultado de imagen para universidad dibujo"/>
          <p:cNvPicPr>
            <a:picLocks noChangeAspect="1" noChangeArrowheads="1"/>
          </p:cNvPicPr>
          <p:nvPr/>
        </p:nvPicPr>
        <p:blipFill>
          <a:blip r:embed="rId2"/>
          <a:srcRect t="29428"/>
          <a:stretch>
            <a:fillRect/>
          </a:stretch>
        </p:blipFill>
        <p:spPr bwMode="auto">
          <a:xfrm>
            <a:off x="654013" y="3429000"/>
            <a:ext cx="2789122" cy="205582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Título 1"/>
          <p:cNvSpPr>
            <a:spLocks noGrp="1"/>
          </p:cNvSpPr>
          <p:nvPr>
            <p:ph type="title"/>
          </p:nvPr>
        </p:nvSpPr>
        <p:spPr>
          <a:xfrm>
            <a:off x="439699" y="1214422"/>
            <a:ext cx="10692765" cy="1143000"/>
          </a:xfrm>
        </p:spPr>
        <p:txBody>
          <a:bodyPr>
            <a:noAutofit/>
          </a:bodyPr>
          <a:lstStyle/>
          <a:p>
            <a:r>
              <a:rPr lang="es-CO" sz="2800" b="1" dirty="0" smtClean="0">
                <a:latin typeface="Arial Rounded MT Bold" panose="020F0704030504030204" pitchFamily="34" charset="0"/>
              </a:rPr>
              <a:t>UNIVERSIDADES COMO ENTIDADES  VINCULO ENTRE ESTUDIANTES Y LA SOCIEDAD</a:t>
            </a:r>
            <a:endParaRPr lang="es-CO" sz="2800" b="1" dirty="0">
              <a:latin typeface="Arial Rounded MT Bold" panose="020F0704030504030204" pitchFamily="34" charset="0"/>
            </a:endParaRPr>
          </a:p>
        </p:txBody>
      </p:sp>
      <p:sp>
        <p:nvSpPr>
          <p:cNvPr id="6" name="5 Rectángulo"/>
          <p:cNvSpPr/>
          <p:nvPr/>
        </p:nvSpPr>
        <p:spPr>
          <a:xfrm>
            <a:off x="296823" y="2714620"/>
            <a:ext cx="5940425" cy="646331"/>
          </a:xfrm>
          <a:prstGeom prst="rect">
            <a:avLst/>
          </a:prstGeom>
        </p:spPr>
        <p:txBody>
          <a:bodyPr>
            <a:spAutoFit/>
          </a:bodyPr>
          <a:lstStyle/>
          <a:p>
            <a:pPr algn="ctr"/>
            <a:endParaRPr lang="es-CO" dirty="0" smtClean="0">
              <a:latin typeface="Century Gothic" pitchFamily="34" charset="0"/>
            </a:endParaRPr>
          </a:p>
          <a:p>
            <a:pPr algn="ctr"/>
            <a:r>
              <a:rPr lang="es-CO" dirty="0" smtClean="0">
                <a:latin typeface="Century Gothic" pitchFamily="34" charset="0"/>
              </a:rPr>
              <a:t>se encargan de la formación con énfasis en: </a:t>
            </a:r>
            <a:endParaRPr lang="es-CO" dirty="0">
              <a:latin typeface="Century Gothic" pitchFamily="34" charset="0"/>
            </a:endParaRPr>
          </a:p>
        </p:txBody>
      </p:sp>
      <p:sp>
        <p:nvSpPr>
          <p:cNvPr id="7" name="6 Rectángulo"/>
          <p:cNvSpPr/>
          <p:nvPr/>
        </p:nvSpPr>
        <p:spPr>
          <a:xfrm>
            <a:off x="4225913" y="4643446"/>
            <a:ext cx="5940425" cy="369332"/>
          </a:xfrm>
          <a:prstGeom prst="rect">
            <a:avLst/>
          </a:prstGeom>
        </p:spPr>
        <p:txBody>
          <a:bodyPr>
            <a:spAutoFit/>
          </a:bodyPr>
          <a:lstStyle/>
          <a:p>
            <a:r>
              <a:rPr lang="es-CO" dirty="0" smtClean="0">
                <a:latin typeface="Century Gothic" pitchFamily="34" charset="0"/>
              </a:rPr>
              <a:t>generación de empleo </a:t>
            </a:r>
          </a:p>
        </p:txBody>
      </p:sp>
      <p:sp>
        <p:nvSpPr>
          <p:cNvPr id="10" name="9 Rectángulo"/>
          <p:cNvSpPr/>
          <p:nvPr/>
        </p:nvSpPr>
        <p:spPr>
          <a:xfrm>
            <a:off x="3082905" y="2214554"/>
            <a:ext cx="5940425" cy="646331"/>
          </a:xfrm>
          <a:prstGeom prst="rect">
            <a:avLst/>
          </a:prstGeom>
        </p:spPr>
        <p:txBody>
          <a:bodyPr>
            <a:spAutoFit/>
          </a:bodyPr>
          <a:lstStyle/>
          <a:p>
            <a:pPr algn="ctr"/>
            <a:r>
              <a:rPr lang="es-CO" dirty="0" smtClean="0">
                <a:latin typeface="Century Gothic" pitchFamily="34" charset="0"/>
              </a:rPr>
              <a:t>Velar por la actualización constante.</a:t>
            </a:r>
          </a:p>
          <a:p>
            <a:pPr algn="ctr"/>
            <a:r>
              <a:rPr lang="es-CO" dirty="0" smtClean="0">
                <a:latin typeface="Century Gothic" pitchFamily="34" charset="0"/>
              </a:rPr>
              <a:t>fomentar  la generación de nuevo conocimiento</a:t>
            </a:r>
          </a:p>
        </p:txBody>
      </p:sp>
      <p:cxnSp>
        <p:nvCxnSpPr>
          <p:cNvPr id="12" name="11 Conector recto de flecha"/>
          <p:cNvCxnSpPr/>
          <p:nvPr/>
        </p:nvCxnSpPr>
        <p:spPr>
          <a:xfrm>
            <a:off x="3725847" y="4572008"/>
            <a:ext cx="4214842" cy="1588"/>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sp>
        <p:nvSpPr>
          <p:cNvPr id="34820" name="AutoShape 4" descr="Resultado de imagen para dibujos reunion de estudiantes"/>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s-CO"/>
          </a:p>
        </p:txBody>
      </p:sp>
      <p:sp>
        <p:nvSpPr>
          <p:cNvPr id="34822" name="AutoShape 6" descr="Resultado de imagen para dibujos reunion de estudiantes"/>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s-CO"/>
          </a:p>
        </p:txBody>
      </p:sp>
      <p:pic>
        <p:nvPicPr>
          <p:cNvPr id="34824" name="Picture 8" descr="Resultado de imagen para dibujos reunion de estudiantes"/>
          <p:cNvPicPr>
            <a:picLocks noChangeAspect="1" noChangeArrowheads="1"/>
          </p:cNvPicPr>
          <p:nvPr/>
        </p:nvPicPr>
        <p:blipFill>
          <a:blip r:embed="rId3"/>
          <a:srcRect/>
          <a:stretch>
            <a:fillRect/>
          </a:stretch>
        </p:blipFill>
        <p:spPr bwMode="auto">
          <a:xfrm>
            <a:off x="8155003" y="3143248"/>
            <a:ext cx="2671762" cy="22713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7" name="16 Rectángulo redondeado"/>
          <p:cNvSpPr/>
          <p:nvPr/>
        </p:nvSpPr>
        <p:spPr>
          <a:xfrm>
            <a:off x="7654937" y="5500702"/>
            <a:ext cx="4000528" cy="1143008"/>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smtClean="0">
                <a:latin typeface="Century Gothic" pitchFamily="34" charset="0"/>
              </a:rPr>
              <a:t>Mejoramiento de las condiciones de vida de las personas del contexto social en el que se encuentran</a:t>
            </a:r>
            <a:endParaRPr lang="es-CO" sz="1600" b="1" dirty="0">
              <a:latin typeface="Century Gothic" pitchFamily="34" charset="0"/>
            </a:endParaRPr>
          </a:p>
        </p:txBody>
      </p:sp>
      <p:sp>
        <p:nvSpPr>
          <p:cNvPr id="18" name="Rectangle 3"/>
          <p:cNvSpPr>
            <a:spLocks noChangeArrowheads="1"/>
          </p:cNvSpPr>
          <p:nvPr/>
        </p:nvSpPr>
        <p:spPr bwMode="auto">
          <a:xfrm>
            <a:off x="9440887" y="5214950"/>
            <a:ext cx="2571768"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a:t>
            </a:r>
            <a:r>
              <a:rPr kumimoji="0" lang="es-CO" sz="1000" b="0" i="0" u="none" strike="noStrike" cap="none" normalizeH="0" dirty="0" smtClean="0">
                <a:ln>
                  <a:noFill/>
                </a:ln>
                <a:solidFill>
                  <a:schemeClr val="tx1"/>
                </a:solidFill>
                <a:effectLst/>
                <a:latin typeface="Arial" pitchFamily="34" charset="0"/>
                <a:ea typeface="Calibri" pitchFamily="34" charset="0"/>
                <a:cs typeface="Arial" pitchFamily="34" charset="0"/>
              </a:rPr>
              <a:t> </a:t>
            </a:r>
            <a:r>
              <a:rPr lang="es-CO" sz="1000" dirty="0" smtClean="0"/>
              <a:t>(blogspot.com</a:t>
            </a:r>
          </a:p>
          <a:p>
            <a:pPr fontAlgn="base">
              <a:spcBef>
                <a:spcPct val="0"/>
              </a:spcBef>
              <a:spcAft>
                <a:spcPct val="0"/>
              </a:spcAft>
            </a:pPr>
            <a:endParaRPr lang="es-CO" sz="10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Marcador de contenido 2"/>
          <p:cNvSpPr txBox="1">
            <a:spLocks/>
          </p:cNvSpPr>
          <p:nvPr/>
        </p:nvSpPr>
        <p:spPr bwMode="auto">
          <a:xfrm>
            <a:off x="2811463" y="5013325"/>
            <a:ext cx="8229600" cy="476250"/>
          </a:xfrm>
          <a:prstGeom prst="rect">
            <a:avLst/>
          </a:prstGeom>
          <a:noFill/>
          <a:ln w="9525">
            <a:noFill/>
            <a:miter lim="800000"/>
            <a:headEnd/>
            <a:tailEnd/>
          </a:ln>
        </p:spPr>
        <p:txBody>
          <a:bodyPr/>
          <a:lstStyle/>
          <a:p>
            <a:pPr marL="342900" indent="-342900" eaLnBrk="1" hangingPunct="1">
              <a:spcBef>
                <a:spcPct val="20000"/>
              </a:spcBef>
              <a:buFont typeface="Arial" charset="0"/>
              <a:buChar char="•"/>
            </a:pPr>
            <a:r>
              <a:rPr lang="es-MX" altLang="es-ES" sz="2400" dirty="0">
                <a:latin typeface="Trebuchet MS" pitchFamily="34" charset="0"/>
              </a:rPr>
              <a:t>Crecimiento y desarrollo económico regional</a:t>
            </a:r>
          </a:p>
          <a:p>
            <a:pPr marL="342900" indent="-342900" eaLnBrk="1" hangingPunct="1">
              <a:spcBef>
                <a:spcPct val="20000"/>
              </a:spcBef>
              <a:buFont typeface="Arial" charset="0"/>
              <a:buChar char="•"/>
            </a:pPr>
            <a:endParaRPr lang="es-CO" altLang="es-ES" sz="3200" dirty="0"/>
          </a:p>
        </p:txBody>
      </p:sp>
      <p:sp>
        <p:nvSpPr>
          <p:cNvPr id="5" name="Rectángulo redondeado 4"/>
          <p:cNvSpPr/>
          <p:nvPr/>
        </p:nvSpPr>
        <p:spPr>
          <a:xfrm>
            <a:off x="2811463" y="2349500"/>
            <a:ext cx="6605587" cy="858838"/>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es-CO" sz="2400" dirty="0">
                <a:solidFill>
                  <a:schemeClr val="tx1"/>
                </a:solidFill>
              </a:rPr>
              <a:t>AREA:</a:t>
            </a:r>
          </a:p>
        </p:txBody>
      </p:sp>
      <p:sp>
        <p:nvSpPr>
          <p:cNvPr id="6" name="Rectángulo redondeado 5"/>
          <p:cNvSpPr/>
          <p:nvPr/>
        </p:nvSpPr>
        <p:spPr>
          <a:xfrm>
            <a:off x="2811463" y="4106863"/>
            <a:ext cx="6605587" cy="860425"/>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es-CO" sz="2400" dirty="0">
                <a:solidFill>
                  <a:schemeClr val="tx1"/>
                </a:solidFill>
              </a:rPr>
              <a:t>LINEA:</a:t>
            </a:r>
          </a:p>
        </p:txBody>
      </p:sp>
      <p:sp>
        <p:nvSpPr>
          <p:cNvPr id="15366" name="Marcador de contenido 2"/>
          <p:cNvSpPr txBox="1">
            <a:spLocks/>
          </p:cNvSpPr>
          <p:nvPr/>
        </p:nvSpPr>
        <p:spPr bwMode="auto">
          <a:xfrm>
            <a:off x="2811463" y="3414713"/>
            <a:ext cx="8229600" cy="476250"/>
          </a:xfrm>
          <a:prstGeom prst="rect">
            <a:avLst/>
          </a:prstGeom>
          <a:noFill/>
          <a:ln w="9525">
            <a:noFill/>
            <a:miter lim="800000"/>
            <a:headEnd/>
            <a:tailEnd/>
          </a:ln>
        </p:spPr>
        <p:txBody>
          <a:bodyPr/>
          <a:lstStyle/>
          <a:p>
            <a:pPr marL="228600" indent="-228600" eaLnBrk="1" hangingPunct="1">
              <a:lnSpc>
                <a:spcPct val="90000"/>
              </a:lnSpc>
              <a:spcBef>
                <a:spcPts val="1000"/>
              </a:spcBef>
              <a:buFont typeface="Arial" charset="0"/>
              <a:buChar char="•"/>
            </a:pPr>
            <a:endParaRPr lang="es-MX" altLang="es-ES" sz="2400">
              <a:solidFill>
                <a:srgbClr val="404040"/>
              </a:solidFill>
              <a:latin typeface="Trebuchet MS" pitchFamily="34" charset="0"/>
            </a:endParaRPr>
          </a:p>
          <a:p>
            <a:pPr marL="228600" indent="-228600" eaLnBrk="1" hangingPunct="1">
              <a:lnSpc>
                <a:spcPct val="90000"/>
              </a:lnSpc>
              <a:spcBef>
                <a:spcPts val="1000"/>
              </a:spcBef>
              <a:buFont typeface="Arial" charset="0"/>
              <a:buChar char="•"/>
            </a:pPr>
            <a:endParaRPr lang="es-CO" altLang="es-ES" sz="2800"/>
          </a:p>
        </p:txBody>
      </p:sp>
      <p:sp>
        <p:nvSpPr>
          <p:cNvPr id="15367" name="Marcador de contenido 2"/>
          <p:cNvSpPr txBox="1">
            <a:spLocks/>
          </p:cNvSpPr>
          <p:nvPr/>
        </p:nvSpPr>
        <p:spPr bwMode="auto">
          <a:xfrm>
            <a:off x="2811463" y="3284538"/>
            <a:ext cx="8229600" cy="476250"/>
          </a:xfrm>
          <a:prstGeom prst="rect">
            <a:avLst/>
          </a:prstGeom>
          <a:noFill/>
          <a:ln w="9525">
            <a:noFill/>
            <a:miter lim="800000"/>
            <a:headEnd/>
            <a:tailEnd/>
          </a:ln>
        </p:spPr>
        <p:txBody>
          <a:bodyPr/>
          <a:lstStyle/>
          <a:p>
            <a:pPr marL="228600" indent="-228600">
              <a:lnSpc>
                <a:spcPct val="90000"/>
              </a:lnSpc>
              <a:spcBef>
                <a:spcPts val="1000"/>
              </a:spcBef>
              <a:buFont typeface="Arial" charset="0"/>
              <a:buChar char="•"/>
            </a:pPr>
            <a:r>
              <a:rPr lang="es-AR" sz="2400" dirty="0" smtClean="0"/>
              <a:t>Desarrollo Humano y Organizaciones </a:t>
            </a:r>
            <a:endParaRPr lang="es-MX" altLang="es-ES" sz="2400" dirty="0">
              <a:solidFill>
                <a:srgbClr val="404040"/>
              </a:solidFill>
              <a:latin typeface="Trebuchet MS" pitchFamily="34" charset="0"/>
            </a:endParaRPr>
          </a:p>
          <a:p>
            <a:pPr marL="228600" indent="-228600" eaLnBrk="1" hangingPunct="1">
              <a:lnSpc>
                <a:spcPct val="90000"/>
              </a:lnSpc>
              <a:spcBef>
                <a:spcPts val="1000"/>
              </a:spcBef>
              <a:buFont typeface="Arial" charset="0"/>
              <a:buNone/>
            </a:pPr>
            <a:endParaRPr lang="es-CO" altLang="es-ES" sz="2800" dirty="0"/>
          </a:p>
        </p:txBody>
      </p:sp>
      <p:sp>
        <p:nvSpPr>
          <p:cNvPr id="9" name="Título 1"/>
          <p:cNvSpPr txBox="1">
            <a:spLocks/>
          </p:cNvSpPr>
          <p:nvPr/>
        </p:nvSpPr>
        <p:spPr>
          <a:xfrm>
            <a:off x="395811" y="836712"/>
            <a:ext cx="10692765"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CO" sz="4400" b="1" dirty="0" smtClean="0">
                <a:latin typeface="Arial Rounded MT Bold" panose="020F0704030504030204" pitchFamily="34" charset="0"/>
                <a:ea typeface="+mj-ea"/>
                <a:cs typeface="+mj-cs"/>
              </a:rPr>
              <a:t>AREA Y LINEA DE INVESTIGACION</a:t>
            </a:r>
            <a:endParaRPr kumimoji="0" lang="es-CO" sz="4400" b="1" i="0" u="none" strike="noStrike" kern="1200" cap="none" spc="0" normalizeH="0" baseline="0" noProof="0" dirty="0">
              <a:ln>
                <a:noFill/>
              </a:ln>
              <a:solidFill>
                <a:schemeClr val="tx1"/>
              </a:solidFill>
              <a:effectLst/>
              <a:uLnTx/>
              <a:uFillTx/>
              <a:latin typeface="Arial Rounded MT Bold" panose="020F0704030504030204" pitchFamily="34" charset="0"/>
              <a:ea typeface="+mj-ea"/>
              <a:cs typeface="+mj-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25385" y="6000768"/>
            <a:ext cx="4357718" cy="584775"/>
          </a:xfrm>
          <a:prstGeom prst="rect">
            <a:avLst/>
          </a:prstGeom>
        </p:spPr>
        <p:txBody>
          <a:bodyPr wrap="square">
            <a:spAutoFit/>
          </a:bodyPr>
          <a:lstStyle/>
          <a:p>
            <a:r>
              <a:rPr lang="es-CO" sz="1600" dirty="0" smtClean="0"/>
              <a:t>Adaptado de: Pedro Morales Vallejo (2012), - Tamaño necesario de la muestra. </a:t>
            </a:r>
            <a:endParaRPr lang="es-CO" sz="1600" dirty="0"/>
          </a:p>
        </p:txBody>
      </p:sp>
      <p:pic>
        <p:nvPicPr>
          <p:cNvPr id="2051" name="Picture 3"/>
          <p:cNvPicPr>
            <a:picLocks noChangeAspect="1" noChangeArrowheads="1"/>
          </p:cNvPicPr>
          <p:nvPr/>
        </p:nvPicPr>
        <p:blipFill>
          <a:blip r:embed="rId2"/>
          <a:srcRect l="2782" t="23633" r="40117" b="10937"/>
          <a:stretch>
            <a:fillRect/>
          </a:stretch>
        </p:blipFill>
        <p:spPr bwMode="auto">
          <a:xfrm>
            <a:off x="368261" y="1214422"/>
            <a:ext cx="11215766" cy="464347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l="2232" t="23633" r="21998" b="14843"/>
          <a:stretch>
            <a:fillRect/>
          </a:stretch>
        </p:blipFill>
        <p:spPr bwMode="auto">
          <a:xfrm>
            <a:off x="225385" y="1214422"/>
            <a:ext cx="11423276" cy="52149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6 Rectángulo"/>
          <p:cNvSpPr/>
          <p:nvPr/>
        </p:nvSpPr>
        <p:spPr>
          <a:xfrm>
            <a:off x="225385" y="6488668"/>
            <a:ext cx="11358642" cy="369332"/>
          </a:xfrm>
          <a:prstGeom prst="rect">
            <a:avLst/>
          </a:prstGeom>
        </p:spPr>
        <p:txBody>
          <a:bodyPr wrap="square">
            <a:spAutoFit/>
          </a:bodyPr>
          <a:lstStyle/>
          <a:p>
            <a:r>
              <a:rPr lang="es-CO" sz="1000" dirty="0" smtClean="0">
                <a:latin typeface="Arial" pitchFamily="34" charset="0"/>
                <a:cs typeface="Arial" pitchFamily="34" charset="0"/>
              </a:rPr>
              <a:t>Fuente: Pedro Morales Vallejo (2012), - Tamaño necesario de la muestra</a:t>
            </a:r>
            <a:r>
              <a:rPr lang="es-CO" dirty="0" smtClean="0"/>
              <a:t>. </a:t>
            </a:r>
            <a:endParaRPr lang="es-CO"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395811" y="836712"/>
            <a:ext cx="10692765" cy="1143000"/>
          </a:xfrm>
        </p:spPr>
        <p:txBody>
          <a:bodyPr/>
          <a:lstStyle/>
          <a:p>
            <a:r>
              <a:rPr lang="es-CO" b="1" dirty="0" smtClean="0">
                <a:latin typeface="Arial Rounded MT Bold" panose="020F0704030504030204" pitchFamily="34" charset="0"/>
              </a:rPr>
              <a:t>RESULTADOS</a:t>
            </a:r>
            <a:endParaRPr lang="es-CO" b="1" dirty="0">
              <a:latin typeface="Arial Rounded MT Bold" panose="020F0704030504030204" pitchFamily="34" charset="0"/>
            </a:endParaRPr>
          </a:p>
        </p:txBody>
      </p:sp>
      <p:pic>
        <p:nvPicPr>
          <p:cNvPr id="6" name="7 Imagen" descr="2.jpg"/>
          <p:cNvPicPr/>
          <p:nvPr/>
        </p:nvPicPr>
        <p:blipFill>
          <a:blip r:embed="rId2"/>
          <a:stretch>
            <a:fillRect/>
          </a:stretch>
        </p:blipFill>
        <p:spPr>
          <a:xfrm>
            <a:off x="225385" y="1857364"/>
            <a:ext cx="5572164" cy="35719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28 Imagen" descr="3.jpg"/>
          <p:cNvPicPr/>
          <p:nvPr/>
        </p:nvPicPr>
        <p:blipFill>
          <a:blip r:embed="rId3"/>
          <a:stretch>
            <a:fillRect/>
          </a:stretch>
        </p:blipFill>
        <p:spPr>
          <a:xfrm>
            <a:off x="6011863" y="1857364"/>
            <a:ext cx="5572164" cy="35719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Rectangle 3"/>
          <p:cNvSpPr>
            <a:spLocks noChangeArrowheads="1"/>
          </p:cNvSpPr>
          <p:nvPr/>
        </p:nvSpPr>
        <p:spPr bwMode="auto">
          <a:xfrm>
            <a:off x="1582707" y="5572140"/>
            <a:ext cx="2214578"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 </a:t>
            </a:r>
            <a:r>
              <a:rPr lang="es-CO" sz="1000" dirty="0" smtClean="0">
                <a:latin typeface="Arial" pitchFamily="34" charset="0"/>
                <a:ea typeface="Calibri" pitchFamily="34" charset="0"/>
                <a:cs typeface="Arial" pitchFamily="34" charset="0"/>
              </a:rPr>
              <a:t>Elaborado por los autores</a:t>
            </a:r>
            <a:r>
              <a:rPr kumimoji="0" lang="es-CO" sz="1000" b="0" i="0" u="none" strike="noStrike" cap="none" normalizeH="0" dirty="0" smtClean="0">
                <a:ln>
                  <a:noFill/>
                </a:ln>
                <a:solidFill>
                  <a:schemeClr val="tx1"/>
                </a:solidFill>
                <a:effectLst/>
                <a:latin typeface="Arial" pitchFamily="34" charset="0"/>
                <a:ea typeface="Calibri" pitchFamily="34" charset="0"/>
                <a:cs typeface="Arial" pitchFamily="34" charset="0"/>
              </a:rPr>
              <a:t> </a:t>
            </a:r>
            <a:endParaRPr kumimoji="0" lang="es-CO"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Rectangle 3"/>
          <p:cNvSpPr>
            <a:spLocks noChangeArrowheads="1"/>
          </p:cNvSpPr>
          <p:nvPr/>
        </p:nvSpPr>
        <p:spPr bwMode="auto">
          <a:xfrm>
            <a:off x="7583499" y="5572140"/>
            <a:ext cx="2214578"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 </a:t>
            </a:r>
            <a:r>
              <a:rPr lang="es-CO" sz="1000" dirty="0" smtClean="0">
                <a:latin typeface="Arial" pitchFamily="34" charset="0"/>
                <a:ea typeface="Calibri" pitchFamily="34" charset="0"/>
                <a:cs typeface="Arial" pitchFamily="34" charset="0"/>
              </a:rPr>
              <a:t>Elaborado por los autores</a:t>
            </a:r>
            <a:r>
              <a:rPr kumimoji="0" lang="es-CO" sz="1000" b="0" i="0" u="none" strike="noStrike" cap="none" normalizeH="0" dirty="0" smtClean="0">
                <a:ln>
                  <a:noFill/>
                </a:ln>
                <a:solidFill>
                  <a:schemeClr val="tx1"/>
                </a:solidFill>
                <a:effectLst/>
                <a:latin typeface="Arial" pitchFamily="34" charset="0"/>
                <a:ea typeface="Calibri" pitchFamily="34" charset="0"/>
                <a:cs typeface="Arial" pitchFamily="34" charset="0"/>
              </a:rPr>
              <a:t> </a:t>
            </a:r>
            <a:endParaRPr kumimoji="0" lang="es-CO"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9 Rectángulo"/>
          <p:cNvSpPr/>
          <p:nvPr/>
        </p:nvSpPr>
        <p:spPr>
          <a:xfrm>
            <a:off x="939765" y="1928802"/>
            <a:ext cx="214314" cy="2143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10 Rectángulo"/>
          <p:cNvSpPr/>
          <p:nvPr/>
        </p:nvSpPr>
        <p:spPr>
          <a:xfrm>
            <a:off x="6797681" y="1928802"/>
            <a:ext cx="214314" cy="2143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1 Imagen" descr="6.jpg"/>
          <p:cNvPicPr/>
          <p:nvPr/>
        </p:nvPicPr>
        <p:blipFill>
          <a:blip r:embed="rId2"/>
          <a:stretch>
            <a:fillRect/>
          </a:stretch>
        </p:blipFill>
        <p:spPr>
          <a:xfrm>
            <a:off x="5940425" y="1929502"/>
            <a:ext cx="5572800" cy="3571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32 Imagen" descr="7.jpg"/>
          <p:cNvPicPr/>
          <p:nvPr/>
        </p:nvPicPr>
        <p:blipFill>
          <a:blip r:embed="rId3"/>
          <a:stretch>
            <a:fillRect/>
          </a:stretch>
        </p:blipFill>
        <p:spPr>
          <a:xfrm>
            <a:off x="225385" y="1929502"/>
            <a:ext cx="5572800" cy="3571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ítulo 1"/>
          <p:cNvSpPr>
            <a:spLocks noGrp="1"/>
          </p:cNvSpPr>
          <p:nvPr>
            <p:ph type="title"/>
          </p:nvPr>
        </p:nvSpPr>
        <p:spPr>
          <a:xfrm>
            <a:off x="395811" y="836712"/>
            <a:ext cx="10692765" cy="1143000"/>
          </a:xfrm>
        </p:spPr>
        <p:txBody>
          <a:bodyPr/>
          <a:lstStyle/>
          <a:p>
            <a:r>
              <a:rPr lang="es-CO" b="1" dirty="0" smtClean="0">
                <a:latin typeface="Arial Rounded MT Bold" panose="020F0704030504030204" pitchFamily="34" charset="0"/>
              </a:rPr>
              <a:t>RESULTADOS</a:t>
            </a:r>
            <a:endParaRPr lang="es-CO" b="1" dirty="0">
              <a:latin typeface="Arial Rounded MT Bold" panose="020F0704030504030204" pitchFamily="34" charset="0"/>
            </a:endParaRPr>
          </a:p>
        </p:txBody>
      </p:sp>
      <p:sp>
        <p:nvSpPr>
          <p:cNvPr id="7" name="Rectangle 3"/>
          <p:cNvSpPr>
            <a:spLocks noChangeArrowheads="1"/>
          </p:cNvSpPr>
          <p:nvPr/>
        </p:nvSpPr>
        <p:spPr bwMode="auto">
          <a:xfrm>
            <a:off x="1582707" y="5611671"/>
            <a:ext cx="2214578"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 </a:t>
            </a:r>
            <a:r>
              <a:rPr lang="es-CO" sz="1000" dirty="0" smtClean="0">
                <a:latin typeface="Arial" pitchFamily="34" charset="0"/>
                <a:ea typeface="Calibri" pitchFamily="34" charset="0"/>
                <a:cs typeface="Arial" pitchFamily="34" charset="0"/>
              </a:rPr>
              <a:t>Elaborado por los autores</a:t>
            </a:r>
            <a:r>
              <a:rPr kumimoji="0" lang="es-CO" sz="1000" b="0" i="0" u="none" strike="noStrike" cap="none" normalizeH="0" dirty="0" smtClean="0">
                <a:ln>
                  <a:noFill/>
                </a:ln>
                <a:solidFill>
                  <a:schemeClr val="tx1"/>
                </a:solidFill>
                <a:effectLst/>
                <a:latin typeface="Arial" pitchFamily="34" charset="0"/>
                <a:ea typeface="Calibri" pitchFamily="34" charset="0"/>
                <a:cs typeface="Arial" pitchFamily="34" charset="0"/>
              </a:rPr>
              <a:t> </a:t>
            </a:r>
            <a:endParaRPr kumimoji="0" lang="es-CO"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3"/>
          <p:cNvSpPr>
            <a:spLocks noChangeArrowheads="1"/>
          </p:cNvSpPr>
          <p:nvPr/>
        </p:nvSpPr>
        <p:spPr bwMode="auto">
          <a:xfrm>
            <a:off x="7583499" y="5611671"/>
            <a:ext cx="2214578"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 </a:t>
            </a:r>
            <a:r>
              <a:rPr lang="es-CO" sz="1000" dirty="0" smtClean="0">
                <a:latin typeface="Arial" pitchFamily="34" charset="0"/>
                <a:ea typeface="Calibri" pitchFamily="34" charset="0"/>
                <a:cs typeface="Arial" pitchFamily="34" charset="0"/>
              </a:rPr>
              <a:t>Elaborado por los autores</a:t>
            </a:r>
            <a:r>
              <a:rPr kumimoji="0" lang="es-CO" sz="1000" b="0" i="0" u="none" strike="noStrike" cap="none" normalizeH="0" dirty="0" smtClean="0">
                <a:ln>
                  <a:noFill/>
                </a:ln>
                <a:solidFill>
                  <a:schemeClr val="tx1"/>
                </a:solidFill>
                <a:effectLst/>
                <a:latin typeface="Arial" pitchFamily="34" charset="0"/>
                <a:ea typeface="Calibri" pitchFamily="34" charset="0"/>
                <a:cs typeface="Arial" pitchFamily="34" charset="0"/>
              </a:rPr>
              <a:t> </a:t>
            </a:r>
            <a:endParaRPr kumimoji="0" lang="es-CO"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8 Rectángulo"/>
          <p:cNvSpPr/>
          <p:nvPr/>
        </p:nvSpPr>
        <p:spPr>
          <a:xfrm>
            <a:off x="1082641" y="2000240"/>
            <a:ext cx="214314" cy="2143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9 Rectángulo"/>
          <p:cNvSpPr/>
          <p:nvPr/>
        </p:nvSpPr>
        <p:spPr>
          <a:xfrm>
            <a:off x="6654805" y="2000240"/>
            <a:ext cx="214314" cy="2143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42 Imagen" descr="15.jpg"/>
          <p:cNvPicPr/>
          <p:nvPr/>
        </p:nvPicPr>
        <p:blipFill>
          <a:blip r:embed="rId2"/>
          <a:stretch>
            <a:fillRect/>
          </a:stretch>
        </p:blipFill>
        <p:spPr>
          <a:xfrm>
            <a:off x="296823" y="2000940"/>
            <a:ext cx="5572800" cy="3571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4 Imagen" descr="C:\Users\Ivan.diego-PC\Desktop\prezi\preguntas resultados\6.jpg"/>
          <p:cNvPicPr/>
          <p:nvPr/>
        </p:nvPicPr>
        <p:blipFill>
          <a:blip r:embed="rId3"/>
          <a:srcRect/>
          <a:stretch>
            <a:fillRect/>
          </a:stretch>
        </p:blipFill>
        <p:spPr bwMode="auto">
          <a:xfrm>
            <a:off x="6083301" y="2000940"/>
            <a:ext cx="5572800" cy="3571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ítulo 1"/>
          <p:cNvSpPr>
            <a:spLocks noGrp="1"/>
          </p:cNvSpPr>
          <p:nvPr>
            <p:ph type="title"/>
          </p:nvPr>
        </p:nvSpPr>
        <p:spPr>
          <a:xfrm>
            <a:off x="395811" y="836712"/>
            <a:ext cx="10692765" cy="1143000"/>
          </a:xfrm>
        </p:spPr>
        <p:txBody>
          <a:bodyPr/>
          <a:lstStyle/>
          <a:p>
            <a:r>
              <a:rPr lang="es-CO" b="1" dirty="0" smtClean="0">
                <a:latin typeface="Arial Rounded MT Bold" panose="020F0704030504030204" pitchFamily="34" charset="0"/>
              </a:rPr>
              <a:t>RESULTADOS</a:t>
            </a:r>
            <a:endParaRPr lang="es-CO" b="1" dirty="0">
              <a:latin typeface="Arial Rounded MT Bold" panose="020F0704030504030204" pitchFamily="34" charset="0"/>
            </a:endParaRPr>
          </a:p>
        </p:txBody>
      </p:sp>
      <p:sp>
        <p:nvSpPr>
          <p:cNvPr id="7" name="Rectangle 3"/>
          <p:cNvSpPr>
            <a:spLocks noChangeArrowheads="1"/>
          </p:cNvSpPr>
          <p:nvPr/>
        </p:nvSpPr>
        <p:spPr bwMode="auto">
          <a:xfrm>
            <a:off x="1582707" y="5683109"/>
            <a:ext cx="2214578"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 </a:t>
            </a:r>
            <a:r>
              <a:rPr lang="es-CO" sz="1000" dirty="0" smtClean="0">
                <a:latin typeface="Arial" pitchFamily="34" charset="0"/>
                <a:ea typeface="Calibri" pitchFamily="34" charset="0"/>
                <a:cs typeface="Arial" pitchFamily="34" charset="0"/>
              </a:rPr>
              <a:t>Elaborado por los autores</a:t>
            </a:r>
            <a:r>
              <a:rPr kumimoji="0" lang="es-CO" sz="1000" b="0" i="0" u="none" strike="noStrike" cap="none" normalizeH="0" dirty="0" smtClean="0">
                <a:ln>
                  <a:noFill/>
                </a:ln>
                <a:solidFill>
                  <a:schemeClr val="tx1"/>
                </a:solidFill>
                <a:effectLst/>
                <a:latin typeface="Arial" pitchFamily="34" charset="0"/>
                <a:ea typeface="Calibri" pitchFamily="34" charset="0"/>
                <a:cs typeface="Arial" pitchFamily="34" charset="0"/>
              </a:rPr>
              <a:t> </a:t>
            </a:r>
            <a:endParaRPr kumimoji="0" lang="es-CO"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3"/>
          <p:cNvSpPr>
            <a:spLocks noChangeArrowheads="1"/>
          </p:cNvSpPr>
          <p:nvPr/>
        </p:nvSpPr>
        <p:spPr bwMode="auto">
          <a:xfrm>
            <a:off x="7583499" y="5683109"/>
            <a:ext cx="2214578"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 </a:t>
            </a:r>
            <a:r>
              <a:rPr lang="es-CO" sz="1000" dirty="0" smtClean="0">
                <a:latin typeface="Arial" pitchFamily="34" charset="0"/>
                <a:ea typeface="Calibri" pitchFamily="34" charset="0"/>
                <a:cs typeface="Arial" pitchFamily="34" charset="0"/>
              </a:rPr>
              <a:t>Elaborado por los autores</a:t>
            </a:r>
            <a:r>
              <a:rPr kumimoji="0" lang="es-CO" sz="1000" b="0" i="0" u="none" strike="noStrike" cap="none" normalizeH="0" dirty="0" smtClean="0">
                <a:ln>
                  <a:noFill/>
                </a:ln>
                <a:solidFill>
                  <a:schemeClr val="tx1"/>
                </a:solidFill>
                <a:effectLst/>
                <a:latin typeface="Arial" pitchFamily="34" charset="0"/>
                <a:ea typeface="Calibri" pitchFamily="34" charset="0"/>
                <a:cs typeface="Arial" pitchFamily="34" charset="0"/>
              </a:rPr>
              <a:t> </a:t>
            </a:r>
            <a:endParaRPr kumimoji="0" lang="es-CO"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8 Rectángulo"/>
          <p:cNvSpPr/>
          <p:nvPr/>
        </p:nvSpPr>
        <p:spPr>
          <a:xfrm>
            <a:off x="1225517" y="2071678"/>
            <a:ext cx="214314" cy="2143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225517" y="2071678"/>
            <a:ext cx="214314" cy="2143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Título 1"/>
          <p:cNvSpPr>
            <a:spLocks noGrp="1"/>
          </p:cNvSpPr>
          <p:nvPr>
            <p:ph type="title"/>
          </p:nvPr>
        </p:nvSpPr>
        <p:spPr>
          <a:xfrm>
            <a:off x="395811" y="836712"/>
            <a:ext cx="10692765" cy="1143000"/>
          </a:xfrm>
        </p:spPr>
        <p:txBody>
          <a:bodyPr/>
          <a:lstStyle/>
          <a:p>
            <a:r>
              <a:rPr lang="es-CO" b="1" dirty="0" smtClean="0">
                <a:latin typeface="Arial Rounded MT Bold" panose="020F0704030504030204" pitchFamily="34" charset="0"/>
              </a:rPr>
              <a:t>UDEC – ACUN – SOCIEDAD </a:t>
            </a:r>
            <a:endParaRPr lang="es-CO" b="1" dirty="0">
              <a:latin typeface="Arial Rounded MT Bold" panose="020F0704030504030204" pitchFamily="34" charset="0"/>
            </a:endParaRPr>
          </a:p>
        </p:txBody>
      </p:sp>
      <p:pic>
        <p:nvPicPr>
          <p:cNvPr id="3074" name="Picture 2"/>
          <p:cNvPicPr>
            <a:picLocks noChangeArrowheads="1"/>
          </p:cNvPicPr>
          <p:nvPr/>
        </p:nvPicPr>
        <p:blipFill>
          <a:blip r:embed="rId2"/>
          <a:srcRect l="33577" t="15625" r="20851" b="39453"/>
          <a:stretch>
            <a:fillRect/>
          </a:stretch>
        </p:blipFill>
        <p:spPr bwMode="auto">
          <a:xfrm>
            <a:off x="225385" y="4214818"/>
            <a:ext cx="5097600" cy="221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075" name="Picture 3"/>
          <p:cNvPicPr>
            <a:picLocks noChangeArrowheads="1"/>
          </p:cNvPicPr>
          <p:nvPr/>
        </p:nvPicPr>
        <p:blipFill>
          <a:blip r:embed="rId3"/>
          <a:srcRect l="39019" t="44141" r="22547" b="33398"/>
          <a:stretch>
            <a:fillRect/>
          </a:stretch>
        </p:blipFill>
        <p:spPr bwMode="auto">
          <a:xfrm>
            <a:off x="225385" y="1785926"/>
            <a:ext cx="5097600" cy="221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076" name="Picture 4"/>
          <p:cNvPicPr>
            <a:picLocks noChangeAspect="1" noChangeArrowheads="1"/>
          </p:cNvPicPr>
          <p:nvPr/>
        </p:nvPicPr>
        <p:blipFill>
          <a:blip r:embed="rId4"/>
          <a:srcRect l="36823" t="24609" r="8821" b="33398"/>
          <a:stretch>
            <a:fillRect/>
          </a:stretch>
        </p:blipFill>
        <p:spPr bwMode="auto">
          <a:xfrm>
            <a:off x="6511929" y="4143380"/>
            <a:ext cx="5098679" cy="22145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Imagen 3"/>
          <p:cNvPicPr>
            <a:picLocks/>
          </p:cNvPicPr>
          <p:nvPr/>
        </p:nvPicPr>
        <p:blipFill>
          <a:blip r:embed="rId5" cstate="print"/>
          <a:stretch>
            <a:fillRect/>
          </a:stretch>
        </p:blipFill>
        <p:spPr>
          <a:xfrm>
            <a:off x="6511929" y="1714488"/>
            <a:ext cx="5097600" cy="221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077" name="Rectangle 5"/>
          <p:cNvSpPr>
            <a:spLocks noChangeArrowheads="1"/>
          </p:cNvSpPr>
          <p:nvPr/>
        </p:nvSpPr>
        <p:spPr bwMode="auto">
          <a:xfrm>
            <a:off x="1511269" y="3968597"/>
            <a:ext cx="2055371" cy="24622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000" b="0" i="0" u="none" strike="noStrike" cap="none" normalizeH="0" baseline="0" dirty="0" smtClean="0">
                <a:ln>
                  <a:noFill/>
                </a:ln>
                <a:solidFill>
                  <a:schemeClr val="tx1"/>
                </a:solidFill>
                <a:effectLst/>
                <a:latin typeface="Arial" pitchFamily="34" charset="0"/>
                <a:ea typeface="Calibri" charset="0"/>
                <a:cs typeface="Arial" pitchFamily="34" charset="0"/>
              </a:rPr>
              <a:t>( Fuente: Ucundinamarca, 2017)</a:t>
            </a:r>
            <a:endParaRPr kumimoji="0" lang="es-CO"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9 Rectángulo"/>
          <p:cNvSpPr/>
          <p:nvPr/>
        </p:nvSpPr>
        <p:spPr>
          <a:xfrm>
            <a:off x="2011335" y="6429396"/>
            <a:ext cx="1857388" cy="246221"/>
          </a:xfrm>
          <a:prstGeom prst="rect">
            <a:avLst/>
          </a:prstGeom>
        </p:spPr>
        <p:txBody>
          <a:bodyPr wrap="square">
            <a:spAutoFit/>
          </a:bodyPr>
          <a:lstStyle/>
          <a:p>
            <a:pPr lvl="0" eaLnBrk="0" fontAlgn="base" hangingPunct="0">
              <a:spcBef>
                <a:spcPct val="0"/>
              </a:spcBef>
              <a:spcAft>
                <a:spcPct val="0"/>
              </a:spcAft>
            </a:pPr>
            <a:r>
              <a:rPr lang="es-CO" sz="1000" dirty="0" smtClean="0">
                <a:latin typeface="Arial" pitchFamily="34" charset="0"/>
                <a:ea typeface="Calibri" charset="0"/>
                <a:cs typeface="Arial" pitchFamily="34" charset="0"/>
              </a:rPr>
              <a:t>Fuente: (Udec, 2017)</a:t>
            </a:r>
            <a:endParaRPr lang="es-CO" sz="1000" dirty="0" smtClean="0">
              <a:latin typeface="Arial" pitchFamily="34" charset="0"/>
              <a:cs typeface="Arial" pitchFamily="34" charset="0"/>
            </a:endParaRPr>
          </a:p>
        </p:txBody>
      </p:sp>
      <p:sp>
        <p:nvSpPr>
          <p:cNvPr id="11" name="10 Rectángulo"/>
          <p:cNvSpPr/>
          <p:nvPr/>
        </p:nvSpPr>
        <p:spPr>
          <a:xfrm>
            <a:off x="7940689" y="6357958"/>
            <a:ext cx="2860078" cy="246221"/>
          </a:xfrm>
          <a:prstGeom prst="rect">
            <a:avLst/>
          </a:prstGeom>
        </p:spPr>
        <p:txBody>
          <a:bodyPr wrap="none">
            <a:spAutoFit/>
          </a:bodyPr>
          <a:lstStyle/>
          <a:p>
            <a:pPr lvl="0" eaLnBrk="0" fontAlgn="base" hangingPunct="0">
              <a:spcBef>
                <a:spcPct val="0"/>
              </a:spcBef>
              <a:spcAft>
                <a:spcPct val="0"/>
              </a:spcAft>
            </a:pPr>
            <a:r>
              <a:rPr lang="es-CO" sz="1000" dirty="0" smtClean="0">
                <a:latin typeface="Arial" pitchFamily="34" charset="0"/>
                <a:ea typeface="Calibri" charset="0"/>
                <a:cs typeface="Arial" pitchFamily="34" charset="0"/>
              </a:rPr>
              <a:t>Fuente:(Grupo Gestionando para la vida, 2017)</a:t>
            </a:r>
            <a:endParaRPr lang="es-CO" sz="1000" dirty="0" smtClean="0">
              <a:latin typeface="Arial" pitchFamily="34" charset="0"/>
              <a:cs typeface="Arial" pitchFamily="34" charset="0"/>
            </a:endParaRPr>
          </a:p>
        </p:txBody>
      </p:sp>
      <p:sp>
        <p:nvSpPr>
          <p:cNvPr id="12" name="11 Rectángulo"/>
          <p:cNvSpPr/>
          <p:nvPr/>
        </p:nvSpPr>
        <p:spPr>
          <a:xfrm>
            <a:off x="7869251" y="3897159"/>
            <a:ext cx="3000396" cy="246221"/>
          </a:xfrm>
          <a:prstGeom prst="rect">
            <a:avLst/>
          </a:prstGeom>
        </p:spPr>
        <p:txBody>
          <a:bodyPr wrap="square">
            <a:spAutoFit/>
          </a:bodyPr>
          <a:lstStyle/>
          <a:p>
            <a:pPr lvl="0" eaLnBrk="0" fontAlgn="base" hangingPunct="0">
              <a:spcBef>
                <a:spcPct val="0"/>
              </a:spcBef>
              <a:spcAft>
                <a:spcPct val="0"/>
              </a:spcAft>
            </a:pPr>
            <a:r>
              <a:rPr lang="es-CO" sz="1000" dirty="0" smtClean="0">
                <a:latin typeface="Arial" pitchFamily="34" charset="0"/>
                <a:ea typeface="Calibri" charset="0"/>
                <a:cs typeface="Arial" pitchFamily="34" charset="0"/>
              </a:rPr>
              <a:t>Fuente: (Consultorio Contable ACUN)</a:t>
            </a:r>
            <a:endParaRPr lang="es-CO" sz="1000" dirty="0" smtClean="0">
              <a:latin typeface="Arial" pitchFamily="34" charset="0"/>
              <a:cs typeface="Arial" pitchFamily="34" charset="0"/>
            </a:endParaRPr>
          </a:p>
        </p:txBody>
      </p:sp>
      <p:cxnSp>
        <p:nvCxnSpPr>
          <p:cNvPr id="24" name="23 Conector recto de flecha"/>
          <p:cNvCxnSpPr>
            <a:stCxn id="9" idx="1"/>
            <a:endCxn id="3075" idx="3"/>
          </p:cNvCxnSpPr>
          <p:nvPr/>
        </p:nvCxnSpPr>
        <p:spPr>
          <a:xfrm rot="10800000" flipV="1">
            <a:off x="5322985" y="2821488"/>
            <a:ext cx="1188944" cy="71438"/>
          </a:xfrm>
          <a:prstGeom prst="straightConnector1">
            <a:avLst/>
          </a:prstGeom>
          <a:ln w="88900">
            <a:solidFill>
              <a:srgbClr val="1D67D5"/>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a:stCxn id="9" idx="1"/>
            <a:endCxn id="3074" idx="3"/>
          </p:cNvCxnSpPr>
          <p:nvPr/>
        </p:nvCxnSpPr>
        <p:spPr>
          <a:xfrm rot="10800000" flipV="1">
            <a:off x="5322985" y="2821488"/>
            <a:ext cx="1188944" cy="2500330"/>
          </a:xfrm>
          <a:prstGeom prst="straightConnector1">
            <a:avLst/>
          </a:prstGeom>
          <a:ln w="88900">
            <a:solidFill>
              <a:srgbClr val="1D67D5"/>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a:stCxn id="9" idx="1"/>
            <a:endCxn id="3076" idx="1"/>
          </p:cNvCxnSpPr>
          <p:nvPr/>
        </p:nvCxnSpPr>
        <p:spPr>
          <a:xfrm rot="10800000" flipV="1">
            <a:off x="6511929" y="2821487"/>
            <a:ext cx="1588" cy="2429181"/>
          </a:xfrm>
          <a:prstGeom prst="straightConnector1">
            <a:avLst/>
          </a:prstGeom>
          <a:ln w="88900">
            <a:solidFill>
              <a:srgbClr val="1D67D5"/>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395811" y="836712"/>
            <a:ext cx="10692765" cy="1143000"/>
          </a:xfrm>
        </p:spPr>
        <p:txBody>
          <a:bodyPr/>
          <a:lstStyle/>
          <a:p>
            <a:r>
              <a:rPr lang="es-CO" b="1" dirty="0" smtClean="0">
                <a:latin typeface="Arial Rounded MT Bold" panose="020F0704030504030204" pitchFamily="34" charset="0"/>
              </a:rPr>
              <a:t>ACUERDO NAF</a:t>
            </a:r>
            <a:endParaRPr lang="es-CO" b="1" dirty="0">
              <a:latin typeface="Arial Rounded MT Bold" panose="020F0704030504030204" pitchFamily="34" charset="0"/>
            </a:endParaRPr>
          </a:p>
        </p:txBody>
      </p:sp>
      <p:pic>
        <p:nvPicPr>
          <p:cNvPr id="1027" name="Picture 3"/>
          <p:cNvPicPr>
            <a:picLocks noChangeArrowheads="1"/>
          </p:cNvPicPr>
          <p:nvPr/>
        </p:nvPicPr>
        <p:blipFill>
          <a:blip r:embed="rId3"/>
          <a:srcRect l="18255" t="14648" r="23737" b="36279"/>
          <a:stretch>
            <a:fillRect/>
          </a:stretch>
        </p:blipFill>
        <p:spPr bwMode="auto">
          <a:xfrm>
            <a:off x="6011863" y="1857364"/>
            <a:ext cx="5572800" cy="3787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28" name="Rectangle 4"/>
          <p:cNvSpPr>
            <a:spLocks noChangeArrowheads="1"/>
          </p:cNvSpPr>
          <p:nvPr/>
        </p:nvSpPr>
        <p:spPr bwMode="auto">
          <a:xfrm>
            <a:off x="8440755" y="5715016"/>
            <a:ext cx="1357322"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 (DIAN)</a:t>
            </a:r>
            <a:endParaRPr kumimoji="0" lang="es-CO"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 name="7 Imagen" descr="NAF-DIAN.jpg"/>
          <p:cNvPicPr/>
          <p:nvPr/>
        </p:nvPicPr>
        <p:blipFill>
          <a:blip r:embed="rId4">
            <a:lum/>
          </a:blip>
          <a:srcRect l="7469" t="31487"/>
          <a:stretch>
            <a:fillRect/>
          </a:stretch>
        </p:blipFill>
        <p:spPr>
          <a:xfrm>
            <a:off x="225385" y="1857364"/>
            <a:ext cx="5572164" cy="37862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Rectangle 4"/>
          <p:cNvSpPr>
            <a:spLocks noChangeArrowheads="1"/>
          </p:cNvSpPr>
          <p:nvPr/>
        </p:nvSpPr>
        <p:spPr bwMode="auto">
          <a:xfrm>
            <a:off x="2082773" y="5715016"/>
            <a:ext cx="1357322"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 (DIAN)</a:t>
            </a:r>
            <a:endParaRPr kumimoji="0" lang="es-CO"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1142984"/>
            <a:ext cx="11557049" cy="2528710"/>
          </a:xfrm>
        </p:spPr>
        <p:txBody>
          <a:bodyPr>
            <a:normAutofit/>
          </a:bodyPr>
          <a:lstStyle/>
          <a:p>
            <a:r>
              <a:rPr lang="es-CO" sz="3200" b="1" dirty="0" smtClean="0">
                <a:latin typeface="Arial" panose="020B0604020202020204" pitchFamily="34" charset="0"/>
                <a:cs typeface="Arial" panose="020B0604020202020204" pitchFamily="34" charset="0"/>
              </a:rPr>
              <a:t>IMPACTO DE LA IMPLEMENTACION DEL CONSULTORIO CONTABLE “ACUN” EN LA UNIVERSIDAD DE CUNDINAMARCA</a:t>
            </a:r>
            <a:r>
              <a:rPr lang="es-CO" sz="2800" b="1" dirty="0">
                <a:latin typeface="Arial" panose="020B0604020202020204" pitchFamily="34" charset="0"/>
                <a:cs typeface="Arial" panose="020B0604020202020204" pitchFamily="34" charset="0"/>
              </a:rPr>
              <a:t/>
            </a:r>
            <a:br>
              <a:rPr lang="es-CO" sz="2800" b="1" dirty="0">
                <a:latin typeface="Arial" panose="020B0604020202020204" pitchFamily="34" charset="0"/>
                <a:cs typeface="Arial" panose="020B0604020202020204" pitchFamily="34" charset="0"/>
              </a:rPr>
            </a:br>
            <a:r>
              <a:rPr lang="es-CO" sz="2800" b="1" dirty="0">
                <a:solidFill>
                  <a:schemeClr val="accent5">
                    <a:lumMod val="75000"/>
                  </a:schemeClr>
                </a:solidFill>
                <a:latin typeface="Algerian" panose="04020705040A02060702" pitchFamily="82" charset="0"/>
                <a:cs typeface="Arial" panose="020B0604020202020204" pitchFamily="34" charset="0"/>
              </a:rPr>
              <a:t/>
            </a:r>
            <a:br>
              <a:rPr lang="es-CO" sz="2800" b="1" dirty="0">
                <a:solidFill>
                  <a:schemeClr val="accent5">
                    <a:lumMod val="75000"/>
                  </a:schemeClr>
                </a:solidFill>
                <a:latin typeface="Algerian" panose="04020705040A02060702" pitchFamily="82" charset="0"/>
                <a:cs typeface="Arial" panose="020B0604020202020204" pitchFamily="34" charset="0"/>
              </a:rPr>
            </a:br>
            <a:endParaRPr lang="es-CO" sz="2800" dirty="0">
              <a:latin typeface="Algerian" panose="04020705040A02060702" pitchFamily="82" charset="0"/>
            </a:endParaRPr>
          </a:p>
        </p:txBody>
      </p:sp>
      <p:sp>
        <p:nvSpPr>
          <p:cNvPr id="4" name="CuadroTexto 3"/>
          <p:cNvSpPr txBox="1"/>
          <p:nvPr/>
        </p:nvSpPr>
        <p:spPr>
          <a:xfrm>
            <a:off x="368261" y="2714622"/>
            <a:ext cx="10441160" cy="4524315"/>
          </a:xfrm>
          <a:prstGeom prst="rect">
            <a:avLst/>
          </a:prstGeom>
          <a:noFill/>
        </p:spPr>
        <p:txBody>
          <a:bodyPr wrap="square" rtlCol="0">
            <a:spAutoFit/>
          </a:bodyPr>
          <a:lstStyle/>
          <a:p>
            <a:r>
              <a:rPr lang="es-CO" sz="2400" dirty="0" smtClean="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Diego Alexander Barbosa Torres (</a:t>
            </a:r>
            <a:r>
              <a:rPr lang="es-CO" sz="2400" dirty="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Auxiliar investigativo)</a:t>
            </a:r>
          </a:p>
          <a:p>
            <a:r>
              <a:rPr lang="es-CO" sz="2400" dirty="0">
                <a:latin typeface="Century Gothic" panose="020B0502020202020204" pitchFamily="34" charset="0"/>
                <a:cs typeface="Arial" panose="020B0604020202020204" pitchFamily="34" charset="0"/>
              </a:rPr>
              <a:t>Correo: </a:t>
            </a:r>
            <a:r>
              <a:rPr lang="es-CO" sz="2400" dirty="0" smtClean="0">
                <a:latin typeface="Century Gothic" panose="020B0502020202020204" pitchFamily="34" charset="0"/>
                <a:cs typeface="Arial" panose="020B0604020202020204" pitchFamily="34" charset="0"/>
                <a:hlinkClick r:id="rId3"/>
              </a:rPr>
              <a:t>diegoabt5@hotmail.com</a:t>
            </a:r>
            <a:r>
              <a:rPr lang="es-CO" sz="2400" dirty="0" smtClean="0">
                <a:latin typeface="Century Gothic" panose="020B0502020202020204" pitchFamily="34" charset="0"/>
                <a:cs typeface="Arial" panose="020B0604020202020204" pitchFamily="34" charset="0"/>
              </a:rPr>
              <a:t> </a:t>
            </a:r>
            <a:r>
              <a:rPr lang="es-CO" sz="2400" dirty="0">
                <a:latin typeface="Century Gothic" panose="020B0502020202020204" pitchFamily="34" charset="0"/>
                <a:cs typeface="Arial" panose="020B0604020202020204" pitchFamily="34" charset="0"/>
              </a:rPr>
              <a:t>Teléfono: </a:t>
            </a:r>
            <a:r>
              <a:rPr lang="es-CO" sz="2400" dirty="0" smtClean="0">
                <a:latin typeface="Century Gothic" panose="020B0502020202020204" pitchFamily="34" charset="0"/>
                <a:cs typeface="Arial" panose="020B0604020202020204" pitchFamily="34" charset="0"/>
              </a:rPr>
              <a:t>3213069803</a:t>
            </a:r>
            <a:endParaRPr lang="es-CO" sz="2400" dirty="0">
              <a:latin typeface="Century Gothic" panose="020B0502020202020204" pitchFamily="34" charset="0"/>
              <a:cs typeface="Arial" panose="020B0604020202020204" pitchFamily="34" charset="0"/>
            </a:endParaRPr>
          </a:p>
          <a:p>
            <a:endParaRPr lang="es-CO" sz="2400" dirty="0">
              <a:latin typeface="Century Gothic" panose="020B0502020202020204" pitchFamily="34" charset="0"/>
              <a:cs typeface="Arial" panose="020B0604020202020204" pitchFamily="34" charset="0"/>
            </a:endParaRPr>
          </a:p>
          <a:p>
            <a:r>
              <a:rPr lang="es-CO" sz="2400" dirty="0" err="1" smtClean="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Jose</a:t>
            </a:r>
            <a:r>
              <a:rPr lang="es-CO" sz="2400" dirty="0" smtClean="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 Aureliano </a:t>
            </a:r>
            <a:r>
              <a:rPr lang="es-CO" sz="2400" dirty="0" err="1" smtClean="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Garcia</a:t>
            </a:r>
            <a:r>
              <a:rPr lang="es-CO" sz="2400" dirty="0" smtClean="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 Barrios </a:t>
            </a:r>
            <a:r>
              <a:rPr lang="es-CO" sz="2400" dirty="0" smtClean="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(Auxiliar </a:t>
            </a:r>
            <a:r>
              <a:rPr lang="es-CO" sz="2400" dirty="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investigativo)</a:t>
            </a:r>
          </a:p>
          <a:p>
            <a:r>
              <a:rPr lang="es-CO" sz="2400" dirty="0">
                <a:latin typeface="Century Gothic" panose="020B0502020202020204" pitchFamily="34" charset="0"/>
                <a:cs typeface="Arial" panose="020B0604020202020204" pitchFamily="34" charset="0"/>
              </a:rPr>
              <a:t>Correo: </a:t>
            </a:r>
            <a:r>
              <a:rPr lang="es-CO" sz="2400" dirty="0" smtClean="0">
                <a:latin typeface="Century Gothic" panose="020B0502020202020204" pitchFamily="34" charset="0"/>
                <a:cs typeface="Arial" panose="020B0604020202020204" pitchFamily="34" charset="0"/>
                <a:hlinkClick r:id="rId4"/>
              </a:rPr>
              <a:t>aurelianogarcia015@gmail.com</a:t>
            </a:r>
            <a:r>
              <a:rPr lang="es-CO" sz="2400" dirty="0" smtClean="0">
                <a:latin typeface="Century Gothic" panose="020B0502020202020204" pitchFamily="34" charset="0"/>
                <a:cs typeface="Arial" panose="020B0604020202020204" pitchFamily="34" charset="0"/>
              </a:rPr>
              <a:t> Teléfono:3203288171</a:t>
            </a:r>
            <a:endParaRPr lang="es-CO" sz="2400" dirty="0">
              <a:latin typeface="Century Gothic" panose="020B0502020202020204" pitchFamily="34" charset="0"/>
              <a:cs typeface="Arial" panose="020B0604020202020204" pitchFamily="34" charset="0"/>
            </a:endParaRPr>
          </a:p>
          <a:p>
            <a:endParaRPr lang="es-CO" sz="2400" dirty="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endParaRPr>
          </a:p>
          <a:p>
            <a:r>
              <a:rPr lang="es-CO" sz="2400" dirty="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Programa: Contaduría Publica</a:t>
            </a:r>
          </a:p>
          <a:p>
            <a:r>
              <a:rPr lang="es-CO" sz="2400" dirty="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Nombre Semillero: </a:t>
            </a:r>
            <a:r>
              <a:rPr lang="es-CO" sz="2400" dirty="0" smtClean="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PROCEM</a:t>
            </a:r>
          </a:p>
          <a:p>
            <a:r>
              <a:rPr lang="es-CO" sz="2400" dirty="0" smtClean="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Consultorio Contable ACUN </a:t>
            </a:r>
            <a:endParaRPr lang="es-CO" sz="2400" dirty="0">
              <a:effectLst>
                <a:outerShdw blurRad="38100" dist="38100" dir="2700000" algn="tl">
                  <a:srgbClr val="000000">
                    <a:alpha val="43137"/>
                  </a:srgbClr>
                </a:outerShdw>
              </a:effectLst>
              <a:latin typeface="Century Gothic" panose="020B0502020202020204" pitchFamily="34" charset="0"/>
              <a:cs typeface="Arial" panose="020B0604020202020204" pitchFamily="34" charset="0"/>
            </a:endParaRPr>
          </a:p>
          <a:p>
            <a:endParaRPr lang="es-CO" sz="2400" dirty="0">
              <a:latin typeface="Century Gothic" panose="020B0502020202020204" pitchFamily="34" charset="0"/>
              <a:cs typeface="Arial" panose="020B0604020202020204" pitchFamily="34" charset="0"/>
            </a:endParaRPr>
          </a:p>
          <a:p>
            <a:pPr algn="ctr"/>
            <a:endParaRPr lang="es-CO" sz="2400" dirty="0">
              <a:latin typeface="Arial" panose="020B0604020202020204" pitchFamily="34" charset="0"/>
              <a:cs typeface="Arial" panose="020B0604020202020204" pitchFamily="34" charset="0"/>
            </a:endParaRPr>
          </a:p>
          <a:p>
            <a:endParaRPr lang="es-CO" sz="2400" dirty="0"/>
          </a:p>
        </p:txBody>
      </p:sp>
      <p:sp>
        <p:nvSpPr>
          <p:cNvPr id="5" name="CuadroTexto 4"/>
          <p:cNvSpPr txBox="1"/>
          <p:nvPr/>
        </p:nvSpPr>
        <p:spPr>
          <a:xfrm>
            <a:off x="1403923" y="2852938"/>
            <a:ext cx="184731" cy="800219"/>
          </a:xfrm>
          <a:prstGeom prst="rect">
            <a:avLst/>
          </a:prstGeom>
          <a:noFill/>
        </p:spPr>
        <p:txBody>
          <a:bodyPr wrap="none" rtlCol="0">
            <a:spAutoFit/>
          </a:bodyPr>
          <a:lstStyle/>
          <a:p>
            <a:endParaRPr lang="es-CO" sz="2800" dirty="0"/>
          </a:p>
          <a:p>
            <a:endParaRPr lang="es-CO" dirty="0"/>
          </a:p>
        </p:txBody>
      </p:sp>
    </p:spTree>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rrowheads="1"/>
          </p:cNvPicPr>
          <p:nvPr/>
        </p:nvPicPr>
        <p:blipFill>
          <a:blip r:embed="rId2"/>
          <a:srcRect l="14739" t="13916" r="7331" b="14934"/>
          <a:stretch>
            <a:fillRect/>
          </a:stretch>
        </p:blipFill>
        <p:spPr bwMode="auto">
          <a:xfrm>
            <a:off x="296823" y="2035254"/>
            <a:ext cx="5572800" cy="3751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5058" name="Picture 2"/>
          <p:cNvPicPr>
            <a:picLocks noChangeArrowheads="1"/>
          </p:cNvPicPr>
          <p:nvPr/>
        </p:nvPicPr>
        <p:blipFill>
          <a:blip r:embed="rId3"/>
          <a:srcRect l="18255" t="12451" r="7330" b="17236"/>
          <a:stretch>
            <a:fillRect/>
          </a:stretch>
        </p:blipFill>
        <p:spPr bwMode="auto">
          <a:xfrm>
            <a:off x="6083301" y="2035254"/>
            <a:ext cx="5572800" cy="3751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5 Rectángulo"/>
          <p:cNvSpPr/>
          <p:nvPr/>
        </p:nvSpPr>
        <p:spPr>
          <a:xfrm>
            <a:off x="7154871" y="5957848"/>
            <a:ext cx="4500594" cy="400110"/>
          </a:xfrm>
          <a:prstGeom prst="rect">
            <a:avLst/>
          </a:prstGeom>
        </p:spPr>
        <p:txBody>
          <a:bodyPr wrap="square">
            <a:spAutoFit/>
          </a:bodyPr>
          <a:lstStyle/>
          <a:p>
            <a:r>
              <a:rPr lang="es-CO" sz="1000" dirty="0" err="1" smtClean="0">
                <a:latin typeface="Arial" pitchFamily="34" charset="0"/>
                <a:cs typeface="Arial" pitchFamily="34" charset="0"/>
              </a:rPr>
              <a:t>Fotografia</a:t>
            </a:r>
            <a:r>
              <a:rPr lang="es-CO" sz="1000" dirty="0" smtClean="0">
                <a:latin typeface="Arial" pitchFamily="34" charset="0"/>
                <a:cs typeface="Arial" pitchFamily="34" charset="0"/>
              </a:rPr>
              <a:t> tomada por: </a:t>
            </a:r>
            <a:r>
              <a:rPr lang="es-CO" sz="1000" dirty="0" err="1" smtClean="0">
                <a:latin typeface="Arial" pitchFamily="34" charset="0"/>
                <a:cs typeface="Arial" pitchFamily="34" charset="0"/>
              </a:rPr>
              <a:t>Felix</a:t>
            </a:r>
            <a:r>
              <a:rPr lang="es-CO" sz="1000" dirty="0" smtClean="0">
                <a:latin typeface="Arial" pitchFamily="34" charset="0"/>
                <a:cs typeface="Arial" pitchFamily="34" charset="0"/>
              </a:rPr>
              <a:t> David Romero, En la </a:t>
            </a:r>
            <a:r>
              <a:rPr lang="es-CO" sz="1000" dirty="0" err="1" smtClean="0">
                <a:latin typeface="Arial" pitchFamily="34" charset="0"/>
                <a:cs typeface="Arial" pitchFamily="34" charset="0"/>
              </a:rPr>
              <a:t>fotografia</a:t>
            </a:r>
            <a:r>
              <a:rPr lang="es-CO" sz="1000" dirty="0" smtClean="0">
                <a:latin typeface="Arial" pitchFamily="34" charset="0"/>
                <a:cs typeface="Arial" pitchFamily="34" charset="0"/>
              </a:rPr>
              <a:t>: </a:t>
            </a:r>
            <a:r>
              <a:rPr lang="es-CO" sz="1000" dirty="0" err="1" smtClean="0">
                <a:latin typeface="Arial" pitchFamily="34" charset="0"/>
                <a:cs typeface="Arial" pitchFamily="34" charset="0"/>
              </a:rPr>
              <a:t>Jose</a:t>
            </a:r>
            <a:r>
              <a:rPr lang="es-CO" sz="1000" dirty="0" smtClean="0">
                <a:latin typeface="Arial" pitchFamily="34" charset="0"/>
                <a:cs typeface="Arial" pitchFamily="34" charset="0"/>
              </a:rPr>
              <a:t> </a:t>
            </a:r>
            <a:r>
              <a:rPr lang="es-CO" sz="1000" dirty="0" err="1" smtClean="0">
                <a:latin typeface="Arial" pitchFamily="34" charset="0"/>
                <a:cs typeface="Arial" pitchFamily="34" charset="0"/>
              </a:rPr>
              <a:t>Garcia</a:t>
            </a:r>
            <a:r>
              <a:rPr lang="es-CO" sz="1000" dirty="0" smtClean="0">
                <a:latin typeface="Arial" pitchFamily="34" charset="0"/>
                <a:cs typeface="Arial" pitchFamily="34" charset="0"/>
              </a:rPr>
              <a:t>, Diego Barbosa, Olga Liliana </a:t>
            </a:r>
            <a:r>
              <a:rPr lang="es-CO" sz="1000" dirty="0" err="1" smtClean="0">
                <a:latin typeface="Arial" pitchFamily="34" charset="0"/>
                <a:cs typeface="Arial" pitchFamily="34" charset="0"/>
              </a:rPr>
              <a:t>Gutierrez</a:t>
            </a:r>
            <a:endParaRPr lang="es-CO" sz="1000" dirty="0">
              <a:latin typeface="Arial" pitchFamily="34" charset="0"/>
              <a:cs typeface="Arial" pitchFamily="34" charset="0"/>
            </a:endParaRPr>
          </a:p>
        </p:txBody>
      </p:sp>
      <p:sp>
        <p:nvSpPr>
          <p:cNvPr id="7" name="6 Rectángulo"/>
          <p:cNvSpPr/>
          <p:nvPr/>
        </p:nvSpPr>
        <p:spPr>
          <a:xfrm>
            <a:off x="296823" y="5857892"/>
            <a:ext cx="4429156" cy="400110"/>
          </a:xfrm>
          <a:prstGeom prst="rect">
            <a:avLst/>
          </a:prstGeom>
        </p:spPr>
        <p:txBody>
          <a:bodyPr wrap="square">
            <a:spAutoFit/>
          </a:bodyPr>
          <a:lstStyle/>
          <a:p>
            <a:r>
              <a:rPr lang="es-CO" sz="1000" dirty="0" smtClean="0">
                <a:latin typeface="Arial" pitchFamily="34" charset="0"/>
                <a:cs typeface="Arial" pitchFamily="34" charset="0"/>
              </a:rPr>
              <a:t>Fotografía Tomada por: Félix David Romero; en la fotografía: Olga Liliana Gutiérrez, Mónica Lasprilla, </a:t>
            </a:r>
            <a:endParaRPr lang="es-CO" sz="1000" dirty="0">
              <a:latin typeface="Arial" pitchFamily="34" charset="0"/>
              <a:cs typeface="Arial" pitchFamily="34" charset="0"/>
            </a:endParaRPr>
          </a:p>
        </p:txBody>
      </p:sp>
      <p:sp>
        <p:nvSpPr>
          <p:cNvPr id="8" name="Título 1"/>
          <p:cNvSpPr>
            <a:spLocks noGrp="1"/>
          </p:cNvSpPr>
          <p:nvPr>
            <p:ph type="title"/>
          </p:nvPr>
        </p:nvSpPr>
        <p:spPr>
          <a:xfrm>
            <a:off x="395811" y="836712"/>
            <a:ext cx="10692765" cy="1143000"/>
          </a:xfrm>
        </p:spPr>
        <p:txBody>
          <a:bodyPr/>
          <a:lstStyle/>
          <a:p>
            <a:r>
              <a:rPr lang="es-CO" b="1" dirty="0" smtClean="0">
                <a:latin typeface="Arial Rounded MT Bold" panose="020F0704030504030204" pitchFamily="34" charset="0"/>
              </a:rPr>
              <a:t>CAPACITACION  NAF – GIRARDOT </a:t>
            </a:r>
            <a:endParaRPr lang="es-CO" b="1" dirty="0">
              <a:latin typeface="Arial Rounded MT Bold" panose="020F070403050403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l="8294" t="16846" r="9674" b="12109"/>
          <a:stretch>
            <a:fillRect/>
          </a:stretch>
        </p:blipFill>
        <p:spPr bwMode="auto">
          <a:xfrm>
            <a:off x="153947" y="1928802"/>
            <a:ext cx="6289489" cy="435771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ítulo 1"/>
          <p:cNvSpPr>
            <a:spLocks noGrp="1"/>
          </p:cNvSpPr>
          <p:nvPr>
            <p:ph type="title"/>
          </p:nvPr>
        </p:nvSpPr>
        <p:spPr>
          <a:xfrm>
            <a:off x="395811" y="836712"/>
            <a:ext cx="10692765" cy="1143000"/>
          </a:xfrm>
        </p:spPr>
        <p:txBody>
          <a:bodyPr>
            <a:normAutofit/>
          </a:bodyPr>
          <a:lstStyle/>
          <a:p>
            <a:r>
              <a:rPr lang="es-CO" b="1" dirty="0" smtClean="0">
                <a:latin typeface="Arial Rounded MT Bold" panose="020F0704030504030204" pitchFamily="34" charset="0"/>
              </a:rPr>
              <a:t>ATENCION AL PUBLICO</a:t>
            </a:r>
            <a:endParaRPr lang="es-CO" b="1" dirty="0">
              <a:latin typeface="Arial Rounded MT Bold" panose="020F0704030504030204" pitchFamily="34" charset="0"/>
            </a:endParaRPr>
          </a:p>
        </p:txBody>
      </p:sp>
      <p:sp>
        <p:nvSpPr>
          <p:cNvPr id="2049" name="Rectangle 1"/>
          <p:cNvSpPr>
            <a:spLocks noChangeArrowheads="1"/>
          </p:cNvSpPr>
          <p:nvPr/>
        </p:nvSpPr>
        <p:spPr bwMode="auto">
          <a:xfrm>
            <a:off x="6940557" y="1808371"/>
            <a:ext cx="485778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 typeface="Wingdings" pitchFamily="2" charset="2"/>
              <a:buChar char="ü"/>
              <a:tabLst/>
            </a:pPr>
            <a:r>
              <a:rPr kumimoji="0" lang="es-CO" b="1"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Orientación sobre el uso de los servicios en línea del Portal DIAN.</a:t>
            </a:r>
            <a:endParaRPr kumimoji="0" lang="es-CO" b="1"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s-CO" b="1" i="0" u="none" strike="noStrike" cap="none" normalizeH="0" baseline="0" dirty="0" smtClean="0">
                <a:ln>
                  <a:noFill/>
                </a:ln>
                <a:solidFill>
                  <a:schemeClr val="tx1"/>
                </a:solidFill>
                <a:effectLst/>
                <a:latin typeface="Century Gothic" pitchFamily="34" charset="0"/>
                <a:ea typeface="Calibri" pitchFamily="34" charset="0"/>
                <a:cs typeface="Calibri" pitchFamily="34" charset="0"/>
              </a:rPr>
              <a:t>Acompañamiento y orientación en trámites de Inscripción, </a:t>
            </a:r>
            <a:r>
              <a:rPr kumimoji="0" lang="es-CO" b="1"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actualización y cancelación del Registro Único Tributario.</a:t>
            </a:r>
            <a:endParaRPr kumimoji="0" lang="es-CO" b="1"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s-CO" b="1" i="0" u="none" strike="noStrike" cap="none" normalizeH="0" baseline="0" dirty="0" smtClean="0">
                <a:ln>
                  <a:noFill/>
                </a:ln>
                <a:solidFill>
                  <a:schemeClr val="tx1"/>
                </a:solidFill>
                <a:effectLst/>
                <a:latin typeface="Century Gothic" pitchFamily="34" charset="0"/>
                <a:ea typeface="Calibri" pitchFamily="34" charset="0"/>
                <a:cs typeface="Calibri" pitchFamily="34" charset="0"/>
              </a:rPr>
              <a:t>Orientación en actividades económ</a:t>
            </a:r>
            <a:r>
              <a:rPr kumimoji="0" lang="es-CO" b="1"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icas y responsabilidades.</a:t>
            </a:r>
            <a:endParaRPr kumimoji="0" lang="es-CO" b="1"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s-CO" b="1" i="0" u="none" strike="noStrike" cap="none" normalizeH="0" baseline="0" dirty="0" smtClean="0">
                <a:ln>
                  <a:noFill/>
                </a:ln>
                <a:solidFill>
                  <a:schemeClr val="tx1"/>
                </a:solidFill>
                <a:effectLst/>
                <a:latin typeface="Century Gothic" pitchFamily="34" charset="0"/>
                <a:ea typeface="Calibri" pitchFamily="34" charset="0"/>
                <a:cs typeface="Calibri" pitchFamily="34" charset="0"/>
              </a:rPr>
              <a:t>Orientación básica sobre el trámite de devoluciones y </a:t>
            </a:r>
            <a:r>
              <a:rPr kumimoji="0" lang="es-CO" b="1"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compensaciones.</a:t>
            </a:r>
            <a:endParaRPr kumimoji="0" lang="es-CO" b="1"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s-CO" b="1" i="0" u="none" strike="noStrike" cap="none" normalizeH="0" baseline="0" dirty="0" smtClean="0">
                <a:ln>
                  <a:noFill/>
                </a:ln>
                <a:solidFill>
                  <a:schemeClr val="tx1"/>
                </a:solidFill>
                <a:effectLst/>
                <a:latin typeface="Century Gothic" pitchFamily="34" charset="0"/>
                <a:ea typeface="Calibri" pitchFamily="34" charset="0"/>
                <a:cs typeface="Calibri" pitchFamily="34" charset="0"/>
              </a:rPr>
              <a:t>Orie</a:t>
            </a:r>
            <a:r>
              <a:rPr kumimoji="0" lang="es-CO" b="1"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ntación básica sobre el trámite de facturación.</a:t>
            </a:r>
            <a:endParaRPr kumimoji="0" lang="es-CO" b="1"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s-CO" b="1" i="0" u="none" strike="noStrike" cap="none" normalizeH="0" baseline="0" dirty="0" smtClean="0">
                <a:ln>
                  <a:noFill/>
                </a:ln>
                <a:solidFill>
                  <a:schemeClr val="tx1"/>
                </a:solidFill>
                <a:effectLst/>
                <a:latin typeface="Century Gothic" pitchFamily="34" charset="0"/>
                <a:ea typeface="Calibri" pitchFamily="34" charset="0"/>
                <a:cs typeface="Calibri" pitchFamily="34" charset="0"/>
              </a:rPr>
              <a:t>Información general básica sobre trámites y servicios Tributarios, </a:t>
            </a:r>
            <a:r>
              <a:rPr kumimoji="0" lang="es-CO" b="1"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Aduaneros y Cambiarios TAC.</a:t>
            </a:r>
            <a:endParaRPr kumimoji="0" lang="es-CO" b="1"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s-CO" b="1" i="0" u="none" strike="noStrike" cap="none" normalizeH="0" baseline="0" dirty="0" smtClean="0">
                <a:ln>
                  <a:noFill/>
                </a:ln>
                <a:solidFill>
                  <a:schemeClr val="tx1"/>
                </a:solidFill>
                <a:effectLst/>
                <a:latin typeface="Century Gothic" pitchFamily="34" charset="0"/>
                <a:ea typeface="Calibri" pitchFamily="34" charset="0"/>
                <a:cs typeface="Calibri" pitchFamily="34" charset="0"/>
              </a:rPr>
              <a:t>Orientación en responsabilidades sobre IVA e impuesto al consumo.</a:t>
            </a:r>
            <a:endParaRPr kumimoji="0" lang="es-CO" b="1" i="0" u="none" strike="noStrike" cap="none" normalizeH="0" baseline="0" dirty="0" smtClean="0">
              <a:ln>
                <a:noFill/>
              </a:ln>
              <a:solidFill>
                <a:schemeClr val="tx1"/>
              </a:solidFill>
              <a:effectLst/>
              <a:latin typeface="Century Gothic" pitchFamily="34" charset="0"/>
              <a:cs typeface="Arial" pitchFamily="34" charset="0"/>
            </a:endParaRPr>
          </a:p>
        </p:txBody>
      </p:sp>
      <p:sp>
        <p:nvSpPr>
          <p:cNvPr id="7" name="6 Rectángulo"/>
          <p:cNvSpPr/>
          <p:nvPr/>
        </p:nvSpPr>
        <p:spPr>
          <a:xfrm>
            <a:off x="1868459" y="6357958"/>
            <a:ext cx="3071834" cy="246221"/>
          </a:xfrm>
          <a:prstGeom prst="rect">
            <a:avLst/>
          </a:prstGeom>
        </p:spPr>
        <p:txBody>
          <a:bodyPr wrap="square">
            <a:spAutoFit/>
          </a:bodyPr>
          <a:lstStyle/>
          <a:p>
            <a:pPr lvl="0" eaLnBrk="0" fontAlgn="base" hangingPunct="0">
              <a:spcBef>
                <a:spcPct val="0"/>
              </a:spcBef>
              <a:spcAft>
                <a:spcPct val="0"/>
              </a:spcAft>
            </a:pPr>
            <a:r>
              <a:rPr lang="es-CO" sz="1000" dirty="0" smtClean="0">
                <a:latin typeface="Arial" pitchFamily="34" charset="0"/>
                <a:ea typeface="Calibri" charset="0"/>
                <a:cs typeface="Arial" pitchFamily="34" charset="0"/>
              </a:rPr>
              <a:t>Fuente: (Consultorio Contable Acun, 2017)</a:t>
            </a:r>
            <a:endParaRPr lang="es-CO" sz="1000" dirty="0" smtClean="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248320" y="1071554"/>
            <a:ext cx="11407145" cy="1285876"/>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CO" sz="3600" b="1" i="0" u="none" strike="noStrike" kern="1200" cap="none" spc="0" normalizeH="0" baseline="0" noProof="0" dirty="0" smtClean="0">
                <a:ln>
                  <a:noFill/>
                </a:ln>
                <a:solidFill>
                  <a:schemeClr val="tx1"/>
                </a:solidFill>
                <a:effectLst/>
                <a:uLnTx/>
                <a:uFillTx/>
                <a:latin typeface="Arial Rounded MT Bold" panose="020F0704030504030204" pitchFamily="34" charset="0"/>
                <a:ea typeface="+mj-ea"/>
                <a:cs typeface="+mj-cs"/>
              </a:rPr>
              <a:t>LANZAMIENTO DEL CITGO Y NAF: UNA APUESTA DE LA GENERACION SIGLO 21 </a:t>
            </a:r>
            <a:endParaRPr kumimoji="0" lang="es-CO" sz="3600" b="1" i="0" u="none" strike="noStrike" kern="1200" cap="none" spc="0" normalizeH="0" baseline="0" noProof="0" dirty="0">
              <a:ln>
                <a:noFill/>
              </a:ln>
              <a:solidFill>
                <a:schemeClr val="tx1"/>
              </a:solidFill>
              <a:effectLst/>
              <a:uLnTx/>
              <a:uFillTx/>
              <a:latin typeface="Arial Rounded MT Bold" panose="020F0704030504030204" pitchFamily="34" charset="0"/>
              <a:ea typeface="+mj-ea"/>
              <a:cs typeface="+mj-cs"/>
            </a:endParaRPr>
          </a:p>
        </p:txBody>
      </p:sp>
      <p:pic>
        <p:nvPicPr>
          <p:cNvPr id="5" name="Picture 2" descr="C:\Users\WILLI\Desktop\citgo5.jpg"/>
          <p:cNvPicPr>
            <a:picLocks noChangeAspect="1" noChangeArrowheads="1"/>
          </p:cNvPicPr>
          <p:nvPr/>
        </p:nvPicPr>
        <p:blipFill>
          <a:blip r:embed="rId2"/>
          <a:srcRect/>
          <a:stretch>
            <a:fillRect/>
          </a:stretch>
        </p:blipFill>
        <p:spPr bwMode="auto">
          <a:xfrm>
            <a:off x="296823" y="2357430"/>
            <a:ext cx="5786478" cy="3213425"/>
          </a:xfrm>
          <a:prstGeom prst="rect">
            <a:avLst/>
          </a:prstGeom>
          <a:noFill/>
        </p:spPr>
      </p:pic>
      <p:sp>
        <p:nvSpPr>
          <p:cNvPr id="6" name="5 Rectángulo"/>
          <p:cNvSpPr/>
          <p:nvPr/>
        </p:nvSpPr>
        <p:spPr>
          <a:xfrm>
            <a:off x="6726243" y="2643182"/>
            <a:ext cx="4857785" cy="2554545"/>
          </a:xfrm>
          <a:prstGeom prst="rect">
            <a:avLst/>
          </a:prstGeom>
        </p:spPr>
        <p:txBody>
          <a:bodyPr wrap="square">
            <a:spAutoFit/>
          </a:bodyPr>
          <a:lstStyle/>
          <a:p>
            <a:pPr algn="just"/>
            <a:r>
              <a:rPr lang="es-CO" sz="2000" b="1" dirty="0" smtClean="0">
                <a:latin typeface="Century Gothic" pitchFamily="34" charset="0"/>
              </a:rPr>
              <a:t>En el Auditorio Emilio Sierra  se hizo el lanzamiento del Centro de Innovación, Tecnología y Gestión Organizacional CITGO que es una apuesta de la Universidad de Cundinamarca para apoyar a estudiantes, egresados y docentes a desarrollar sus emprendimientos.</a:t>
            </a:r>
            <a:endParaRPr lang="es-CO" sz="2000" b="1" dirty="0">
              <a:latin typeface="Century Gothic" pitchFamily="34" charset="0"/>
            </a:endParaRPr>
          </a:p>
        </p:txBody>
      </p:sp>
      <p:sp>
        <p:nvSpPr>
          <p:cNvPr id="7" name="6 Rectángulo"/>
          <p:cNvSpPr/>
          <p:nvPr/>
        </p:nvSpPr>
        <p:spPr>
          <a:xfrm>
            <a:off x="1939897" y="6468927"/>
            <a:ext cx="1857388" cy="246221"/>
          </a:xfrm>
          <a:prstGeom prst="rect">
            <a:avLst/>
          </a:prstGeom>
        </p:spPr>
        <p:txBody>
          <a:bodyPr wrap="square">
            <a:spAutoFit/>
          </a:bodyPr>
          <a:lstStyle/>
          <a:p>
            <a:pPr lvl="0" eaLnBrk="0" fontAlgn="base" hangingPunct="0">
              <a:spcBef>
                <a:spcPct val="0"/>
              </a:spcBef>
              <a:spcAft>
                <a:spcPct val="0"/>
              </a:spcAft>
            </a:pPr>
            <a:r>
              <a:rPr lang="es-CO" sz="1000" dirty="0" smtClean="0">
                <a:latin typeface="Arial" pitchFamily="34" charset="0"/>
                <a:ea typeface="Calibri" charset="0"/>
                <a:cs typeface="Arial" pitchFamily="34" charset="0"/>
              </a:rPr>
              <a:t>Fuente: (Udec, 2017)</a:t>
            </a:r>
            <a:endParaRPr lang="es-CO" sz="1000" dirty="0" smtClean="0">
              <a:latin typeface="Arial" pitchFamily="34" charset="0"/>
              <a:cs typeface="Arial" pitchFamily="34" charset="0"/>
            </a:endParaRPr>
          </a:p>
        </p:txBody>
      </p:sp>
      <p:sp>
        <p:nvSpPr>
          <p:cNvPr id="8" name="7 Rectángulo"/>
          <p:cNvSpPr/>
          <p:nvPr/>
        </p:nvSpPr>
        <p:spPr>
          <a:xfrm>
            <a:off x="296823" y="5643578"/>
            <a:ext cx="4500594" cy="861774"/>
          </a:xfrm>
          <a:prstGeom prst="rect">
            <a:avLst/>
          </a:prstGeom>
        </p:spPr>
        <p:txBody>
          <a:bodyPr wrap="square">
            <a:spAutoFit/>
          </a:bodyPr>
          <a:lstStyle/>
          <a:p>
            <a:pPr algn="just"/>
            <a:r>
              <a:rPr lang="es-CO" sz="1000" dirty="0" smtClean="0">
                <a:latin typeface="Arial" pitchFamily="34" charset="0"/>
                <a:cs typeface="Arial" pitchFamily="34" charset="0"/>
              </a:rPr>
              <a:t>Fotografía Tomada por: Oficina de Comunicaciones Udec; en la fotografía: Dr. </a:t>
            </a:r>
            <a:r>
              <a:rPr lang="es-CO" sz="1000" dirty="0" err="1" smtClean="0">
                <a:latin typeface="Arial" pitchFamily="34" charset="0"/>
                <a:cs typeface="Arial" pitchFamily="34" charset="0"/>
              </a:rPr>
              <a:t>Felix</a:t>
            </a:r>
            <a:r>
              <a:rPr lang="es-CO" sz="1000" dirty="0" smtClean="0">
                <a:latin typeface="Arial" pitchFamily="34" charset="0"/>
                <a:cs typeface="Arial" pitchFamily="34" charset="0"/>
              </a:rPr>
              <a:t> Gregorio Rojas, Dra. </a:t>
            </a:r>
            <a:r>
              <a:rPr lang="es-CO" sz="1000" dirty="0" err="1" smtClean="0">
                <a:latin typeface="Arial" pitchFamily="34" charset="0"/>
                <a:cs typeface="Arial" pitchFamily="34" charset="0"/>
              </a:rPr>
              <a:t>Yenny</a:t>
            </a:r>
            <a:r>
              <a:rPr lang="es-CO" sz="1000" dirty="0" smtClean="0">
                <a:latin typeface="Arial" pitchFamily="34" charset="0"/>
                <a:cs typeface="Arial" pitchFamily="34" charset="0"/>
              </a:rPr>
              <a:t> Arias Molina, Fernando Barreto, Diego Barbosa, Adriana </a:t>
            </a:r>
            <a:r>
              <a:rPr lang="es-CO" sz="1000" dirty="0" err="1" smtClean="0">
                <a:latin typeface="Arial" pitchFamily="34" charset="0"/>
                <a:cs typeface="Arial" pitchFamily="34" charset="0"/>
              </a:rPr>
              <a:t>Hernandez</a:t>
            </a:r>
            <a:r>
              <a:rPr lang="es-CO" sz="1000" dirty="0" smtClean="0">
                <a:latin typeface="Arial" pitchFamily="34" charset="0"/>
                <a:cs typeface="Arial" pitchFamily="34" charset="0"/>
              </a:rPr>
              <a:t>, Paula </a:t>
            </a:r>
            <a:r>
              <a:rPr lang="es-CO" sz="1000" dirty="0" err="1" smtClean="0">
                <a:latin typeface="Arial" pitchFamily="34" charset="0"/>
                <a:cs typeface="Arial" pitchFamily="34" charset="0"/>
              </a:rPr>
              <a:t>Guzman</a:t>
            </a:r>
            <a:r>
              <a:rPr lang="es-CO" sz="1000" dirty="0" smtClean="0">
                <a:latin typeface="Arial" pitchFamily="34" charset="0"/>
                <a:cs typeface="Arial" pitchFamily="34" charset="0"/>
              </a:rPr>
              <a:t>, Eliecer Pineda, Dra. Fabiola </a:t>
            </a:r>
            <a:r>
              <a:rPr lang="es-CO" sz="1000" dirty="0" err="1" smtClean="0">
                <a:latin typeface="Arial" pitchFamily="34" charset="0"/>
                <a:cs typeface="Arial" pitchFamily="34" charset="0"/>
              </a:rPr>
              <a:t>Martinez</a:t>
            </a:r>
            <a:r>
              <a:rPr lang="es-CO" sz="1000" dirty="0" smtClean="0">
                <a:latin typeface="Arial" pitchFamily="34" charset="0"/>
                <a:cs typeface="Arial" pitchFamily="34" charset="0"/>
              </a:rPr>
              <a:t>, Aureliano </a:t>
            </a:r>
            <a:r>
              <a:rPr lang="es-CO" sz="1000" dirty="0" err="1" smtClean="0">
                <a:latin typeface="Arial" pitchFamily="34" charset="0"/>
                <a:cs typeface="Arial" pitchFamily="34" charset="0"/>
              </a:rPr>
              <a:t>Garcia</a:t>
            </a:r>
            <a:r>
              <a:rPr lang="es-CO" sz="1000" dirty="0" smtClean="0">
                <a:latin typeface="Arial" pitchFamily="34" charset="0"/>
                <a:cs typeface="Arial" pitchFamily="34" charset="0"/>
              </a:rPr>
              <a:t>, Alison Murcia, Dra. Olga Gutiérrez, </a:t>
            </a:r>
            <a:r>
              <a:rPr lang="es-CO" sz="1000" dirty="0" err="1" smtClean="0">
                <a:latin typeface="Arial" pitchFamily="34" charset="0"/>
                <a:cs typeface="Arial" pitchFamily="34" charset="0"/>
              </a:rPr>
              <a:t>Nathalia</a:t>
            </a:r>
            <a:r>
              <a:rPr lang="es-CO" sz="1000" dirty="0" smtClean="0">
                <a:latin typeface="Arial" pitchFamily="34" charset="0"/>
                <a:cs typeface="Arial" pitchFamily="34" charset="0"/>
              </a:rPr>
              <a:t> Hurtado, </a:t>
            </a:r>
            <a:r>
              <a:rPr lang="es-CO" sz="1000" dirty="0" err="1" smtClean="0">
                <a:latin typeface="Arial" pitchFamily="34" charset="0"/>
                <a:cs typeface="Arial" pitchFamily="34" charset="0"/>
              </a:rPr>
              <a:t>Heidy</a:t>
            </a:r>
            <a:r>
              <a:rPr lang="es-CO" sz="1000" dirty="0" smtClean="0">
                <a:latin typeface="Arial" pitchFamily="34" charset="0"/>
                <a:cs typeface="Arial" pitchFamily="34" charset="0"/>
              </a:rPr>
              <a:t> Barbosa, Dr. </a:t>
            </a:r>
            <a:r>
              <a:rPr lang="es-CO" sz="1000" dirty="0" err="1" smtClean="0">
                <a:latin typeface="Arial" pitchFamily="34" charset="0"/>
                <a:cs typeface="Arial" pitchFamily="34" charset="0"/>
              </a:rPr>
              <a:t>Felix</a:t>
            </a:r>
            <a:r>
              <a:rPr lang="es-CO" sz="1000" dirty="0" smtClean="0">
                <a:latin typeface="Arial" pitchFamily="34" charset="0"/>
                <a:cs typeface="Arial" pitchFamily="34" charset="0"/>
              </a:rPr>
              <a:t> Romero, Dr. Edilberto Granados. </a:t>
            </a:r>
            <a:endParaRPr lang="es-CO" sz="1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Rectángulo redondeado"/>
          <p:cNvSpPr/>
          <p:nvPr/>
        </p:nvSpPr>
        <p:spPr>
          <a:xfrm>
            <a:off x="4297351" y="2428868"/>
            <a:ext cx="7429552" cy="928694"/>
          </a:xfrm>
          <a:prstGeom prst="roundRect">
            <a:avLst/>
          </a:prstGeom>
          <a:solidFill>
            <a:schemeClr val="accent6">
              <a:lumMod val="60000"/>
              <a:lumOff val="40000"/>
            </a:schemeClr>
          </a:solidFill>
          <a:ln>
            <a:solidFill>
              <a:srgbClr val="141E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11 Rectángulo redondeado"/>
          <p:cNvSpPr/>
          <p:nvPr/>
        </p:nvSpPr>
        <p:spPr>
          <a:xfrm>
            <a:off x="4297351" y="3571876"/>
            <a:ext cx="7429552" cy="928694"/>
          </a:xfrm>
          <a:prstGeom prst="roundRect">
            <a:avLst/>
          </a:prstGeom>
          <a:solidFill>
            <a:schemeClr val="accent6">
              <a:lumMod val="60000"/>
              <a:lumOff val="40000"/>
            </a:schemeClr>
          </a:solidFill>
          <a:ln>
            <a:solidFill>
              <a:srgbClr val="141E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2 Rectángulo redondeado"/>
          <p:cNvSpPr/>
          <p:nvPr/>
        </p:nvSpPr>
        <p:spPr>
          <a:xfrm>
            <a:off x="4297351" y="4643446"/>
            <a:ext cx="7429552" cy="928694"/>
          </a:xfrm>
          <a:prstGeom prst="roundRect">
            <a:avLst/>
          </a:prstGeom>
          <a:solidFill>
            <a:schemeClr val="accent6">
              <a:lumMod val="60000"/>
              <a:lumOff val="40000"/>
            </a:schemeClr>
          </a:solidFill>
          <a:ln>
            <a:solidFill>
              <a:srgbClr val="141E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7106" name="AutoShape 2" descr="Resultado de imagen para citgo udec"/>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CO"/>
          </a:p>
        </p:txBody>
      </p:sp>
      <p:sp>
        <p:nvSpPr>
          <p:cNvPr id="47108" name="AutoShape 4" descr="Resultado de imagen para citgo udec"/>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CO"/>
          </a:p>
        </p:txBody>
      </p:sp>
      <p:sp>
        <p:nvSpPr>
          <p:cNvPr id="47110" name="AutoShape 6" descr="Resultado de imagen para citgo udec"/>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CO"/>
          </a:p>
        </p:txBody>
      </p:sp>
      <p:pic>
        <p:nvPicPr>
          <p:cNvPr id="7" name="6 Imagen" descr="descarga.jpg"/>
          <p:cNvPicPr>
            <a:picLocks noChangeAspect="1"/>
          </p:cNvPicPr>
          <p:nvPr/>
        </p:nvPicPr>
        <p:blipFill>
          <a:blip r:embed="rId2"/>
          <a:srcRect b="19697"/>
          <a:stretch>
            <a:fillRect/>
          </a:stretch>
        </p:blipFill>
        <p:spPr>
          <a:xfrm>
            <a:off x="225385" y="2500306"/>
            <a:ext cx="3857652" cy="30978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7 Rectángulo"/>
          <p:cNvSpPr/>
          <p:nvPr/>
        </p:nvSpPr>
        <p:spPr>
          <a:xfrm>
            <a:off x="4297351" y="2428868"/>
            <a:ext cx="7358114" cy="3093154"/>
          </a:xfrm>
          <a:prstGeom prst="rect">
            <a:avLst/>
          </a:prstGeom>
        </p:spPr>
        <p:txBody>
          <a:bodyPr wrap="square">
            <a:spAutoFit/>
          </a:bodyPr>
          <a:lstStyle/>
          <a:p>
            <a:pPr algn="just"/>
            <a:r>
              <a:rPr lang="es-CO" sz="1300" b="1" dirty="0" smtClean="0">
                <a:latin typeface="Century Gothic" pitchFamily="34" charset="0"/>
                <a:cs typeface="Arial" pitchFamily="34" charset="0"/>
              </a:rPr>
              <a:t>El evento también sirvió para dar a conocer a los estudiantes, docentes, directivos y comunidad en general los núcleos de apoyo contable y fiscal NAF que son una iniciativa de responsabilidad social propuesta y guiada por la DIAN para ser implementada Ucundinamarca.</a:t>
            </a:r>
          </a:p>
          <a:p>
            <a:pPr algn="just"/>
            <a:endParaRPr lang="es-CO" sz="1300" b="1" dirty="0" smtClean="0">
              <a:latin typeface="Century Gothic" pitchFamily="34" charset="0"/>
              <a:cs typeface="Arial" pitchFamily="34" charset="0"/>
            </a:endParaRPr>
          </a:p>
          <a:p>
            <a:pPr algn="just"/>
            <a:endParaRPr lang="es-CO" sz="1300" b="1" dirty="0" smtClean="0">
              <a:latin typeface="Century Gothic" pitchFamily="34" charset="0"/>
              <a:cs typeface="Arial" pitchFamily="34" charset="0"/>
            </a:endParaRPr>
          </a:p>
          <a:p>
            <a:pPr algn="just"/>
            <a:r>
              <a:rPr lang="es-CO" sz="1300" b="1" dirty="0" smtClean="0">
                <a:latin typeface="Century Gothic" pitchFamily="34" charset="0"/>
                <a:cs typeface="Arial" pitchFamily="34" charset="0"/>
              </a:rPr>
              <a:t>Este convenio permite crear espacios de atención permanente donde estudiantes y maestros, previamente capacitados, ofrecen orientación básica en materia fiscal a Personas Naturales y Jurídicas sin ningún costo.</a:t>
            </a:r>
          </a:p>
          <a:p>
            <a:pPr algn="just"/>
            <a:endParaRPr lang="es-CO" sz="1300" b="1" dirty="0" smtClean="0">
              <a:latin typeface="Century Gothic" pitchFamily="34" charset="0"/>
              <a:cs typeface="Arial" pitchFamily="34" charset="0"/>
            </a:endParaRPr>
          </a:p>
          <a:p>
            <a:pPr algn="just"/>
            <a:endParaRPr lang="es-CO" sz="1300" b="1" dirty="0" smtClean="0">
              <a:latin typeface="Century Gothic" pitchFamily="34" charset="0"/>
              <a:cs typeface="Arial" pitchFamily="34" charset="0"/>
            </a:endParaRPr>
          </a:p>
          <a:p>
            <a:pPr algn="just"/>
            <a:r>
              <a:rPr lang="es-CO" sz="1300" b="1" dirty="0" smtClean="0">
                <a:latin typeface="Century Gothic" pitchFamily="34" charset="0"/>
                <a:cs typeface="Arial" pitchFamily="34" charset="0"/>
              </a:rPr>
              <a:t>El convenio DIAN - Universidad de Cundinamarca  y el Centro de innovación Tecnología y Gestión Organizacional “CITGO”, tienen como objetivo unir esfuerzos entre la academia y el sector público para generar en la ciudadanía una cultura tributaria en la que los contribuyentes conozcan sus derechos y cumplan sus deberes.</a:t>
            </a:r>
            <a:endParaRPr lang="es-CO" sz="1300" b="1" dirty="0">
              <a:latin typeface="Century Gothic" pitchFamily="34" charset="0"/>
              <a:cs typeface="Arial" pitchFamily="34" charset="0"/>
            </a:endParaRPr>
          </a:p>
        </p:txBody>
      </p:sp>
      <p:sp>
        <p:nvSpPr>
          <p:cNvPr id="10" name="Título 1"/>
          <p:cNvSpPr>
            <a:spLocks noGrp="1"/>
          </p:cNvSpPr>
          <p:nvPr>
            <p:ph type="title"/>
          </p:nvPr>
        </p:nvSpPr>
        <p:spPr>
          <a:xfrm>
            <a:off x="248320" y="1214430"/>
            <a:ext cx="11407145" cy="1285876"/>
          </a:xfrm>
        </p:spPr>
        <p:txBody>
          <a:bodyPr>
            <a:noAutofit/>
          </a:bodyPr>
          <a:lstStyle/>
          <a:p>
            <a:r>
              <a:rPr lang="es-CO" sz="3600" b="1" dirty="0" smtClean="0">
                <a:latin typeface="Arial Rounded MT Bold" panose="020F0704030504030204" pitchFamily="34" charset="0"/>
              </a:rPr>
              <a:t>LANZAMIENTO DEL CITGO Y NAF: UNA APUESTA DE LA GENERACION SIGLO 21 </a:t>
            </a:r>
            <a:endParaRPr lang="es-CO" sz="3600" b="1" dirty="0">
              <a:latin typeface="Arial Rounded MT Bold" panose="020F0704030504030204"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Rectángulo redondeado"/>
          <p:cNvSpPr/>
          <p:nvPr/>
        </p:nvSpPr>
        <p:spPr>
          <a:xfrm>
            <a:off x="153947" y="1785926"/>
            <a:ext cx="5643602" cy="3786214"/>
          </a:xfrm>
          <a:prstGeom prst="roundRect">
            <a:avLst/>
          </a:prstGeom>
          <a:solidFill>
            <a:srgbClr val="7EABE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5" name="14 Rectángulo redondeado"/>
          <p:cNvSpPr/>
          <p:nvPr/>
        </p:nvSpPr>
        <p:spPr>
          <a:xfrm>
            <a:off x="6083301" y="1785926"/>
            <a:ext cx="5643602" cy="3786214"/>
          </a:xfrm>
          <a:prstGeom prst="roundRect">
            <a:avLst/>
          </a:prstGeom>
          <a:solidFill>
            <a:srgbClr val="7EABE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Título 1"/>
          <p:cNvSpPr>
            <a:spLocks noGrp="1"/>
          </p:cNvSpPr>
          <p:nvPr>
            <p:ph type="title"/>
          </p:nvPr>
        </p:nvSpPr>
        <p:spPr>
          <a:xfrm>
            <a:off x="225385" y="785794"/>
            <a:ext cx="11407145" cy="1285876"/>
          </a:xfrm>
        </p:spPr>
        <p:txBody>
          <a:bodyPr>
            <a:noAutofit/>
          </a:bodyPr>
          <a:lstStyle/>
          <a:p>
            <a:r>
              <a:rPr lang="es-CO" sz="3600" b="1" dirty="0" smtClean="0">
                <a:latin typeface="Arial Rounded MT Bold" panose="020F0704030504030204" pitchFamily="34" charset="0"/>
              </a:rPr>
              <a:t>CONCLUSIONES </a:t>
            </a:r>
            <a:endParaRPr lang="es-CO" sz="3600" b="1" dirty="0">
              <a:latin typeface="Arial Rounded MT Bold" panose="020F0704030504030204" pitchFamily="34" charset="0"/>
            </a:endParaRPr>
          </a:p>
        </p:txBody>
      </p:sp>
      <p:sp>
        <p:nvSpPr>
          <p:cNvPr id="6" name="Rectangle 1"/>
          <p:cNvSpPr>
            <a:spLocks noChangeArrowheads="1"/>
          </p:cNvSpPr>
          <p:nvPr/>
        </p:nvSpPr>
        <p:spPr bwMode="auto">
          <a:xfrm>
            <a:off x="296823" y="1951389"/>
            <a:ext cx="5429288"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AR" sz="2000" b="1" i="0" u="none" strike="noStrike" cap="none" normalizeH="0" baseline="0" dirty="0" smtClean="0">
                <a:ln>
                  <a:noFill/>
                </a:ln>
                <a:solidFill>
                  <a:schemeClr val="tx1"/>
                </a:solidFill>
                <a:effectLst/>
                <a:latin typeface="Century Gothic" pitchFamily="34" charset="0"/>
                <a:ea typeface="Calibri" pitchFamily="34" charset="0"/>
                <a:cs typeface="Arial" pitchFamily="34" charset="0"/>
              </a:rPr>
              <a:t>Se evidencia que la mayor parte de la población (68.1%) es de Fusagasugá ciudad en la cual se encuentra ubicado el consultorio. Además la población conoce el consultorio contable de la universidad (62.2%), esto se debe a la gran acogida de este espacio por parte de la Universidad y otras entidades como la dirección de impuestos y aduanas nacionales DIAN quien a través del convenio NAF se vinculó a la Universidad.</a:t>
            </a:r>
            <a:endParaRPr kumimoji="0" lang="es-AR" sz="2000" b="1" i="0" u="none" strike="noStrike" cap="none" normalizeH="0" baseline="0" dirty="0" smtClean="0">
              <a:ln>
                <a:noFill/>
              </a:ln>
              <a:solidFill>
                <a:schemeClr val="tx1"/>
              </a:solidFill>
              <a:effectLst/>
              <a:latin typeface="Century Gothic" pitchFamily="34" charset="0"/>
              <a:cs typeface="Arial" pitchFamily="34" charset="0"/>
            </a:endParaRPr>
          </a:p>
        </p:txBody>
      </p:sp>
      <p:sp>
        <p:nvSpPr>
          <p:cNvPr id="8" name="Rectangle 2"/>
          <p:cNvSpPr>
            <a:spLocks noChangeArrowheads="1"/>
          </p:cNvSpPr>
          <p:nvPr/>
        </p:nvSpPr>
        <p:spPr bwMode="auto">
          <a:xfrm>
            <a:off x="6380124" y="2116289"/>
            <a:ext cx="5061027"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AR" sz="2000" b="1" i="0" u="none" strike="noStrike" cap="none" normalizeH="0" baseline="0" dirty="0" smtClean="0">
                <a:ln>
                  <a:noFill/>
                </a:ln>
                <a:solidFill>
                  <a:schemeClr val="tx1"/>
                </a:solidFill>
                <a:effectLst/>
                <a:latin typeface="Century Gothic" pitchFamily="34" charset="0"/>
                <a:ea typeface="Calibri" pitchFamily="34" charset="0"/>
                <a:cs typeface="Arial" pitchFamily="34" charset="0"/>
              </a:rPr>
              <a:t>La población está muy interesada en asistir y participar en las capacitaciones que ofrecerá el consultorio contable en temáticas contables administrativas financieras y tributarias, contribuyendo a la generación implementación de nuevas empresas, fomentando el comercio y la cultura contable de Fusagasugá y sus alrededores.</a:t>
            </a:r>
            <a:endParaRPr kumimoji="0" lang="es-AR" sz="2000" b="1" i="0" u="none" strike="noStrike" cap="none" normalizeH="0" baseline="0" dirty="0" smtClean="0">
              <a:ln>
                <a:noFill/>
              </a:ln>
              <a:solidFill>
                <a:schemeClr val="tx1"/>
              </a:solidFill>
              <a:effectLst/>
              <a:latin typeface="Century Gothic"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Rectángulo redondeado"/>
          <p:cNvSpPr/>
          <p:nvPr/>
        </p:nvSpPr>
        <p:spPr>
          <a:xfrm>
            <a:off x="153947" y="1785926"/>
            <a:ext cx="5643602" cy="3929090"/>
          </a:xfrm>
          <a:prstGeom prst="roundRect">
            <a:avLst/>
          </a:prstGeom>
          <a:solidFill>
            <a:srgbClr val="7EABE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5" name="14 Rectángulo redondeado"/>
          <p:cNvSpPr/>
          <p:nvPr/>
        </p:nvSpPr>
        <p:spPr>
          <a:xfrm>
            <a:off x="6083301" y="1785926"/>
            <a:ext cx="5643602" cy="3786214"/>
          </a:xfrm>
          <a:prstGeom prst="roundRect">
            <a:avLst/>
          </a:prstGeom>
          <a:solidFill>
            <a:srgbClr val="7EABE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Título 1"/>
          <p:cNvSpPr>
            <a:spLocks noGrp="1"/>
          </p:cNvSpPr>
          <p:nvPr>
            <p:ph type="title"/>
          </p:nvPr>
        </p:nvSpPr>
        <p:spPr>
          <a:xfrm>
            <a:off x="225385" y="785794"/>
            <a:ext cx="11407145" cy="1285876"/>
          </a:xfrm>
        </p:spPr>
        <p:txBody>
          <a:bodyPr>
            <a:noAutofit/>
          </a:bodyPr>
          <a:lstStyle/>
          <a:p>
            <a:r>
              <a:rPr lang="es-CO" sz="3600" b="1" dirty="0" smtClean="0">
                <a:latin typeface="Arial Rounded MT Bold" panose="020F0704030504030204" pitchFamily="34" charset="0"/>
              </a:rPr>
              <a:t>CONCLUSIONES </a:t>
            </a:r>
            <a:endParaRPr lang="es-CO" sz="3600" b="1" dirty="0">
              <a:latin typeface="Arial Rounded MT Bold" panose="020F0704030504030204" pitchFamily="34" charset="0"/>
            </a:endParaRPr>
          </a:p>
        </p:txBody>
      </p:sp>
      <p:sp>
        <p:nvSpPr>
          <p:cNvPr id="7" name="Rectangle 3"/>
          <p:cNvSpPr>
            <a:spLocks noChangeArrowheads="1"/>
          </p:cNvSpPr>
          <p:nvPr/>
        </p:nvSpPr>
        <p:spPr bwMode="auto">
          <a:xfrm>
            <a:off x="296823" y="1928802"/>
            <a:ext cx="5429288"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AR" sz="1600" b="1" i="0" u="none" strike="noStrike" cap="none" normalizeH="0" baseline="0" dirty="0" smtClean="0">
                <a:ln>
                  <a:noFill/>
                </a:ln>
                <a:solidFill>
                  <a:schemeClr val="tx1"/>
                </a:solidFill>
                <a:effectLst/>
                <a:latin typeface="Century Gothic" pitchFamily="34" charset="0"/>
                <a:ea typeface="Calibri" pitchFamily="34" charset="0"/>
                <a:cs typeface="Arial" pitchFamily="34" charset="0"/>
              </a:rPr>
              <a:t>Los procesos y procedimientos que se suministraran a los usuarios por parte del consultorio serán:</a:t>
            </a:r>
            <a:endParaRPr kumimoji="0" lang="es-AR" sz="2400" b="1" i="0" u="none" strike="noStrike" cap="none" normalizeH="0" baseline="0" dirty="0" smtClean="0">
              <a:ln>
                <a:noFill/>
              </a:ln>
              <a:solidFill>
                <a:schemeClr val="tx1"/>
              </a:solidFill>
              <a:effectLst/>
              <a:latin typeface="Century Gothic" pitchFamily="34" charset="0"/>
              <a:cs typeface="Arial" pitchFamily="34" charset="0"/>
            </a:endParaRPr>
          </a:p>
        </p:txBody>
      </p:sp>
      <p:sp>
        <p:nvSpPr>
          <p:cNvPr id="9" name="Rectangle 1"/>
          <p:cNvSpPr>
            <a:spLocks noChangeArrowheads="1"/>
          </p:cNvSpPr>
          <p:nvPr/>
        </p:nvSpPr>
        <p:spPr bwMode="auto">
          <a:xfrm>
            <a:off x="439699" y="2571744"/>
            <a:ext cx="4857784"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 typeface="Wingdings" pitchFamily="2" charset="2"/>
              <a:buChar char="ü"/>
              <a:tabLst/>
            </a:pPr>
            <a:r>
              <a:rPr kumimoji="0" lang="es-CO" sz="1400" b="1"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Orientación sobre el uso de los servicios en línea del Portal DIAN.</a:t>
            </a:r>
            <a:endParaRPr kumimoji="0" lang="es-CO" sz="1400" b="1"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s-CO" sz="1400" b="1" i="0" u="none" strike="noStrike" cap="none" normalizeH="0" baseline="0" dirty="0" smtClean="0">
                <a:ln>
                  <a:noFill/>
                </a:ln>
                <a:solidFill>
                  <a:schemeClr val="tx1"/>
                </a:solidFill>
                <a:effectLst/>
                <a:latin typeface="Century Gothic" pitchFamily="34" charset="0"/>
                <a:ea typeface="Calibri" pitchFamily="34" charset="0"/>
                <a:cs typeface="Calibri" pitchFamily="34" charset="0"/>
              </a:rPr>
              <a:t>Acompañamiento y orientación en trámites de Inscripción, </a:t>
            </a:r>
            <a:r>
              <a:rPr kumimoji="0" lang="es-CO" sz="1400" b="1"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actualización y cancelación del Registro Único Tributario.</a:t>
            </a:r>
            <a:endParaRPr kumimoji="0" lang="es-CO" sz="1400" b="1"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s-CO" sz="1400" b="1" i="0" u="none" strike="noStrike" cap="none" normalizeH="0" baseline="0" dirty="0" smtClean="0">
                <a:ln>
                  <a:noFill/>
                </a:ln>
                <a:solidFill>
                  <a:schemeClr val="tx1"/>
                </a:solidFill>
                <a:effectLst/>
                <a:latin typeface="Century Gothic" pitchFamily="34" charset="0"/>
                <a:ea typeface="Calibri" pitchFamily="34" charset="0"/>
                <a:cs typeface="Calibri" pitchFamily="34" charset="0"/>
              </a:rPr>
              <a:t>Orientación en actividades económ</a:t>
            </a:r>
            <a:r>
              <a:rPr kumimoji="0" lang="es-CO" sz="1400" b="1"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icas y responsabilidades.</a:t>
            </a:r>
            <a:endParaRPr kumimoji="0" lang="es-CO" sz="1400" b="1"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s-CO" sz="1400" b="1" i="0" u="none" strike="noStrike" cap="none" normalizeH="0" baseline="0" dirty="0" smtClean="0">
                <a:ln>
                  <a:noFill/>
                </a:ln>
                <a:solidFill>
                  <a:schemeClr val="tx1"/>
                </a:solidFill>
                <a:effectLst/>
                <a:latin typeface="Century Gothic" pitchFamily="34" charset="0"/>
                <a:ea typeface="Calibri" pitchFamily="34" charset="0"/>
                <a:cs typeface="Calibri" pitchFamily="34" charset="0"/>
              </a:rPr>
              <a:t>Orientación básica sobre el trámite de devoluciones y </a:t>
            </a:r>
            <a:r>
              <a:rPr kumimoji="0" lang="es-CO" sz="1400" b="1"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compensaciones.</a:t>
            </a:r>
            <a:endParaRPr kumimoji="0" lang="es-CO" sz="1400" b="1"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s-CO" sz="1400" b="1" i="0" u="none" strike="noStrike" cap="none" normalizeH="0" baseline="0" dirty="0" smtClean="0">
                <a:ln>
                  <a:noFill/>
                </a:ln>
                <a:solidFill>
                  <a:schemeClr val="tx1"/>
                </a:solidFill>
                <a:effectLst/>
                <a:latin typeface="Century Gothic" pitchFamily="34" charset="0"/>
                <a:ea typeface="Calibri" pitchFamily="34" charset="0"/>
                <a:cs typeface="Calibri" pitchFamily="34" charset="0"/>
              </a:rPr>
              <a:t>Orie</a:t>
            </a:r>
            <a:r>
              <a:rPr kumimoji="0" lang="es-CO" sz="1400" b="1"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ntación básica sobre el trámite de facturación.</a:t>
            </a:r>
            <a:endParaRPr kumimoji="0" lang="es-CO" sz="1400" b="1"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s-CO" sz="1400" b="1" i="0" u="none" strike="noStrike" cap="none" normalizeH="0" baseline="0" dirty="0" smtClean="0">
                <a:ln>
                  <a:noFill/>
                </a:ln>
                <a:solidFill>
                  <a:schemeClr val="tx1"/>
                </a:solidFill>
                <a:effectLst/>
                <a:latin typeface="Century Gothic" pitchFamily="34" charset="0"/>
                <a:ea typeface="Calibri" pitchFamily="34" charset="0"/>
                <a:cs typeface="Calibri" pitchFamily="34" charset="0"/>
              </a:rPr>
              <a:t>Información general básica sobre trámites y servicios Tributarios, </a:t>
            </a:r>
            <a:r>
              <a:rPr kumimoji="0" lang="es-CO" sz="1400" b="1"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Aduaneros y Cambiarios TAC.</a:t>
            </a:r>
            <a:endParaRPr kumimoji="0" lang="es-CO" sz="1400" b="1" i="0" u="none" strike="noStrike" cap="none" normalizeH="0" baseline="0" dirty="0" smtClean="0">
              <a:ln>
                <a:noFill/>
              </a:ln>
              <a:solidFill>
                <a:schemeClr val="tx1"/>
              </a:solidFill>
              <a:effectLst/>
              <a:latin typeface="Century Gothic"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s-CO" sz="1400" b="1" i="0" u="none" strike="noStrike" cap="none" normalizeH="0" baseline="0" dirty="0" smtClean="0">
                <a:ln>
                  <a:noFill/>
                </a:ln>
                <a:solidFill>
                  <a:schemeClr val="tx1"/>
                </a:solidFill>
                <a:effectLst/>
                <a:latin typeface="Century Gothic" pitchFamily="34" charset="0"/>
                <a:ea typeface="Calibri" pitchFamily="34" charset="0"/>
                <a:cs typeface="Calibri" pitchFamily="34" charset="0"/>
              </a:rPr>
              <a:t>Orientación en responsabilidades sobre IVA e impuesto al consumo.</a:t>
            </a:r>
            <a:endParaRPr kumimoji="0" lang="es-CO" sz="1400" b="1" i="0" u="none" strike="noStrike" cap="none" normalizeH="0" baseline="0" dirty="0" smtClean="0">
              <a:ln>
                <a:noFill/>
              </a:ln>
              <a:solidFill>
                <a:schemeClr val="tx1"/>
              </a:solidFill>
              <a:effectLst/>
              <a:latin typeface="Century Gothic" pitchFamily="34" charset="0"/>
              <a:cs typeface="Arial" pitchFamily="34" charset="0"/>
            </a:endParaRPr>
          </a:p>
        </p:txBody>
      </p:sp>
      <p:sp>
        <p:nvSpPr>
          <p:cNvPr id="10" name="Rectangle 4"/>
          <p:cNvSpPr>
            <a:spLocks noChangeArrowheads="1"/>
          </p:cNvSpPr>
          <p:nvPr/>
        </p:nvSpPr>
        <p:spPr bwMode="auto">
          <a:xfrm>
            <a:off x="6297615" y="1928802"/>
            <a:ext cx="5214974"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AR" sz="1400" b="1" i="0" u="none" strike="noStrike" cap="none" normalizeH="0" baseline="0" dirty="0" smtClean="0">
                <a:ln>
                  <a:noFill/>
                </a:ln>
                <a:solidFill>
                  <a:schemeClr val="tx1"/>
                </a:solidFill>
                <a:effectLst/>
                <a:latin typeface="Century Gothic" pitchFamily="34" charset="0"/>
                <a:ea typeface="Calibri" pitchFamily="34" charset="0"/>
                <a:cs typeface="Arial" pitchFamily="34" charset="0"/>
              </a:rPr>
              <a:t>En articulación con el centro de innovación tecnología y gestión organizacional (CITGO) de la Universidad de Cundinamarca a través de la plataforma de la universidad todas las personas que estén interesadas se podrán comunicar de manera directa con las personas del consultorio contable, para comunicar sus inquietudes y poder ser atendidos, así como también para agentar citas y poder acceder a los servicios del consultorio de manera personal en las instalaciones de la Universidad de Cundinamarca. Para ello se va a tener una plataforma propia del consultorio con ayuda del Centro de Innovación Tecnología Gestión Organizacional donde se van a desarrollar diferentes talleres y actividades para que los contribuyentes adquieran experiencia información en diversas áreas para que puedan aplicar las en su entorno social.</a:t>
            </a:r>
            <a:endParaRPr kumimoji="0" lang="es-AR" sz="2000" b="1" i="0" u="none" strike="noStrike" cap="none" normalizeH="0" baseline="0" dirty="0" smtClean="0">
              <a:ln>
                <a:noFill/>
              </a:ln>
              <a:solidFill>
                <a:schemeClr val="tx1"/>
              </a:solidFill>
              <a:effectLst/>
              <a:latin typeface="Century Gothic"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610865" y="928678"/>
            <a:ext cx="10692765" cy="1143000"/>
          </a:xfrm>
        </p:spPr>
        <p:txBody>
          <a:bodyPr/>
          <a:lstStyle/>
          <a:p>
            <a:r>
              <a:rPr lang="es-CO" b="1" dirty="0">
                <a:latin typeface="Arial Rounded MT Bold" panose="020F0704030504030204" pitchFamily="34" charset="0"/>
              </a:rPr>
              <a:t>FUENTES DOCUMENTALES</a:t>
            </a:r>
          </a:p>
        </p:txBody>
      </p:sp>
      <p:pic>
        <p:nvPicPr>
          <p:cNvPr id="51202" name="Picture 2"/>
          <p:cNvPicPr>
            <a:picLocks noChangeAspect="1" noChangeArrowheads="1"/>
          </p:cNvPicPr>
          <p:nvPr/>
        </p:nvPicPr>
        <p:blipFill>
          <a:blip r:embed="rId2"/>
          <a:srcRect l="27044" t="24902" r="24323" b="39941"/>
          <a:stretch>
            <a:fillRect/>
          </a:stretch>
        </p:blipFill>
        <p:spPr bwMode="auto">
          <a:xfrm>
            <a:off x="82509" y="2071678"/>
            <a:ext cx="5682258" cy="32861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2"/>
          <p:cNvPicPr>
            <a:picLocks noChangeAspect="1" noChangeArrowheads="1"/>
          </p:cNvPicPr>
          <p:nvPr/>
        </p:nvPicPr>
        <p:blipFill>
          <a:blip r:embed="rId2"/>
          <a:srcRect l="27044" t="60058" r="24323" b="6250"/>
          <a:stretch>
            <a:fillRect/>
          </a:stretch>
        </p:blipFill>
        <p:spPr bwMode="auto">
          <a:xfrm>
            <a:off x="5926448" y="2071678"/>
            <a:ext cx="5800455" cy="32861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a:spLocks noGrp="1"/>
          </p:cNvSpPr>
          <p:nvPr>
            <p:ph idx="1"/>
          </p:nvPr>
        </p:nvSpPr>
        <p:spPr>
          <a:xfrm>
            <a:off x="637404" y="1124744"/>
            <a:ext cx="10458950" cy="4525963"/>
          </a:xfrm>
        </p:spPr>
        <p:txBody>
          <a:bodyPr>
            <a:normAutofit/>
          </a:bodyPr>
          <a:lstStyle/>
          <a:p>
            <a:pPr marL="0" indent="0" algn="ctr">
              <a:buNone/>
            </a:pPr>
            <a:r>
              <a:rPr lang="es-CO" sz="8000" b="1" dirty="0">
                <a:latin typeface="Bradley Hand ITC" panose="03070402050302030203" pitchFamily="66" charset="0"/>
              </a:rPr>
              <a:t>¡</a:t>
            </a:r>
            <a:r>
              <a:rPr lang="es-CO" sz="8000" b="1" dirty="0" smtClean="0">
                <a:latin typeface="Bradley Hand ITC" panose="03070402050302030203" pitchFamily="66" charset="0"/>
              </a:rPr>
              <a:t>MUCHAS </a:t>
            </a:r>
            <a:r>
              <a:rPr lang="es-CO" sz="8000" b="1" dirty="0">
                <a:latin typeface="Bradley Hand ITC" panose="03070402050302030203" pitchFamily="66" charset="0"/>
              </a:rPr>
              <a:t>GRACIAS!</a:t>
            </a:r>
          </a:p>
        </p:txBody>
      </p:sp>
      <p:pic>
        <p:nvPicPr>
          <p:cNvPr id="52226" name="Picture 2" descr="Resultado de imagen para PERSONAS FELICES DIBUJO"/>
          <p:cNvPicPr>
            <a:picLocks noChangeAspect="1" noChangeArrowheads="1"/>
          </p:cNvPicPr>
          <p:nvPr/>
        </p:nvPicPr>
        <p:blipFill>
          <a:blip r:embed="rId2"/>
          <a:srcRect/>
          <a:stretch>
            <a:fillRect/>
          </a:stretch>
        </p:blipFill>
        <p:spPr bwMode="auto">
          <a:xfrm>
            <a:off x="582575" y="2500306"/>
            <a:ext cx="4286280" cy="30289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2" descr="Resultado de imagen para CARITA FELIZ"/>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6440491" y="2000240"/>
            <a:ext cx="4762500" cy="3248026"/>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2" descr="http://images.slideplayer.es/18/6132994/slides/slide_11.jpg"/>
          <p:cNvPicPr>
            <a:picLocks noChangeAspect="1" noChangeArrowheads="1"/>
          </p:cNvPicPr>
          <p:nvPr/>
        </p:nvPicPr>
        <p:blipFill>
          <a:blip r:embed="rId4"/>
          <a:srcRect/>
          <a:stretch>
            <a:fillRect/>
          </a:stretch>
        </p:blipFill>
        <p:spPr bwMode="auto">
          <a:xfrm>
            <a:off x="153947" y="1285860"/>
            <a:ext cx="11501518" cy="435771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803" y="980728"/>
            <a:ext cx="10692765" cy="1143000"/>
          </a:xfrm>
        </p:spPr>
        <p:txBody>
          <a:bodyPr/>
          <a:lstStyle/>
          <a:p>
            <a:r>
              <a:rPr lang="es-CO" b="1" dirty="0">
                <a:latin typeface="Arial Rounded MT Bold" panose="020F0704030504030204" pitchFamily="34" charset="0"/>
              </a:rPr>
              <a:t>INTRODUCCION</a:t>
            </a:r>
          </a:p>
        </p:txBody>
      </p:sp>
      <p:sp>
        <p:nvSpPr>
          <p:cNvPr id="3" name="Marcador de contenido 2"/>
          <p:cNvSpPr>
            <a:spLocks noGrp="1"/>
          </p:cNvSpPr>
          <p:nvPr>
            <p:ph idx="1"/>
          </p:nvPr>
        </p:nvSpPr>
        <p:spPr>
          <a:xfrm>
            <a:off x="341740" y="2492897"/>
            <a:ext cx="11027973" cy="4525963"/>
          </a:xfrm>
        </p:spPr>
        <p:txBody>
          <a:bodyPr>
            <a:normAutofit/>
          </a:bodyPr>
          <a:lstStyle/>
          <a:p>
            <a:pPr marL="0" indent="0" algn="just">
              <a:buNone/>
            </a:pPr>
            <a:r>
              <a:rPr lang="es-CO" sz="2200" dirty="0" smtClean="0">
                <a:latin typeface="Century Gothic" pitchFamily="34" charset="0"/>
              </a:rPr>
              <a:t>El proyecto de investigación se encuentra orientado al análisis de la  implementación del consultorio contable “ACUN” Asesores Contables </a:t>
            </a:r>
            <a:r>
              <a:rPr lang="es-CO" sz="2200" dirty="0" err="1" smtClean="0">
                <a:latin typeface="Century Gothic" pitchFamily="34" charset="0"/>
              </a:rPr>
              <a:t>Udecinos</a:t>
            </a:r>
            <a:r>
              <a:rPr lang="es-CO" sz="2200" dirty="0" smtClean="0">
                <a:latin typeface="Century Gothic" pitchFamily="34" charset="0"/>
              </a:rPr>
              <a:t> en la Universidad de Cundinamarca sede Fusagasugá como un espacio de asesorías en temas contables, administrativos, financieros y tributarios </a:t>
            </a:r>
            <a:r>
              <a:rPr lang="es-AR" sz="2200" dirty="0" smtClean="0">
                <a:latin typeface="Century Gothic" pitchFamily="34" charset="0"/>
              </a:rPr>
              <a:t>de tal manera que se cumplan los objetivos y los planes de la Universidad de Cundinamarca como una institución qué ayuda al desarrollo municipal y empresarial de todo el departamento.</a:t>
            </a:r>
            <a:endParaRPr lang="es-CO" sz="2200" dirty="0" smtClean="0">
              <a:latin typeface="Century Gothic" pitchFamily="34" charset="0"/>
            </a:endParaRPr>
          </a:p>
          <a:p>
            <a:pPr marL="0" indent="0" algn="just">
              <a:buNone/>
            </a:pPr>
            <a:endParaRPr lang="es-CO" sz="2800" dirty="0">
              <a:latin typeface="Century Gothic" pitchFamily="34" charset="0"/>
            </a:endParaRPr>
          </a:p>
        </p:txBody>
      </p:sp>
    </p:spTree>
    <p:extLst>
      <p:ext uri="{BB962C8B-B14F-4D97-AF65-F5344CB8AC3E}">
        <p14:creationId xmlns="" xmlns:p14="http://schemas.microsoft.com/office/powerpoint/2010/main" val="14155621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Rectángulo redondeado"/>
          <p:cNvSpPr/>
          <p:nvPr/>
        </p:nvSpPr>
        <p:spPr>
          <a:xfrm>
            <a:off x="4868855" y="2214554"/>
            <a:ext cx="6643734" cy="3429024"/>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Título 1"/>
          <p:cNvSpPr>
            <a:spLocks noGrp="1"/>
          </p:cNvSpPr>
          <p:nvPr>
            <p:ph type="title"/>
          </p:nvPr>
        </p:nvSpPr>
        <p:spPr>
          <a:xfrm>
            <a:off x="611835" y="1061864"/>
            <a:ext cx="10692765" cy="1143000"/>
          </a:xfrm>
        </p:spPr>
        <p:txBody>
          <a:bodyPr/>
          <a:lstStyle/>
          <a:p>
            <a:r>
              <a:rPr lang="es-CO" b="1" dirty="0">
                <a:latin typeface="Arial Rounded MT Bold" panose="020F0704030504030204" pitchFamily="34" charset="0"/>
              </a:rPr>
              <a:t>PLANTEAMIENTO DEL PROBLEMA</a:t>
            </a:r>
          </a:p>
        </p:txBody>
      </p:sp>
      <p:sp>
        <p:nvSpPr>
          <p:cNvPr id="8" name="7 Rectángulo"/>
          <p:cNvSpPr/>
          <p:nvPr/>
        </p:nvSpPr>
        <p:spPr>
          <a:xfrm>
            <a:off x="5083169" y="2382276"/>
            <a:ext cx="6286544" cy="3046988"/>
          </a:xfrm>
          <a:prstGeom prst="rect">
            <a:avLst/>
          </a:prstGeom>
        </p:spPr>
        <p:txBody>
          <a:bodyPr wrap="square">
            <a:spAutoFit/>
          </a:bodyPr>
          <a:lstStyle/>
          <a:p>
            <a:pPr algn="just"/>
            <a:r>
              <a:rPr lang="es-AR" sz="2400" b="1" dirty="0" smtClean="0">
                <a:latin typeface="Century Gothic" pitchFamily="34" charset="0"/>
              </a:rPr>
              <a:t>¿Impacta socioculturalmente la puesta en marcha del consultorio contable “ACUN” de la Universidad de Cundinamarca sede Fusagasugá como un espacio para mejorar los procesos tributarios y contables de los usuarios, comerciantes y contribuyentes de la región del Sumapaz?</a:t>
            </a:r>
            <a:endParaRPr lang="es-CO" sz="2400" b="1" dirty="0">
              <a:latin typeface="Century Gothic" pitchFamily="34" charset="0"/>
            </a:endParaRPr>
          </a:p>
        </p:txBody>
      </p:sp>
      <p:pic>
        <p:nvPicPr>
          <p:cNvPr id="3" name="Picture 4" descr="Imagen relacionada"/>
          <p:cNvPicPr>
            <a:picLocks noChangeAspect="1" noChangeArrowheads="1"/>
          </p:cNvPicPr>
          <p:nvPr/>
        </p:nvPicPr>
        <p:blipFill>
          <a:blip r:embed="rId2"/>
          <a:srcRect/>
          <a:stretch>
            <a:fillRect/>
          </a:stretch>
        </p:blipFill>
        <p:spPr bwMode="auto">
          <a:xfrm>
            <a:off x="439698" y="1857364"/>
            <a:ext cx="4286281" cy="4286282"/>
          </a:xfrm>
          <a:prstGeom prst="rect">
            <a:avLst/>
          </a:prstGeom>
          <a:noFill/>
        </p:spPr>
      </p:pic>
      <p:sp>
        <p:nvSpPr>
          <p:cNvPr id="15" name="14 CuadroTexto"/>
          <p:cNvSpPr txBox="1"/>
          <p:nvPr/>
        </p:nvSpPr>
        <p:spPr>
          <a:xfrm>
            <a:off x="1868459" y="6120490"/>
            <a:ext cx="1143008" cy="523220"/>
          </a:xfrm>
          <a:prstGeom prst="rect">
            <a:avLst/>
          </a:prstGeom>
          <a:noFill/>
        </p:spPr>
        <p:txBody>
          <a:bodyPr wrap="square" rtlCol="0">
            <a:spAutoFit/>
          </a:bodyPr>
          <a:lstStyle/>
          <a:p>
            <a:r>
              <a:rPr lang="es-CO" sz="1000" dirty="0" smtClean="0">
                <a:latin typeface="Arial" pitchFamily="34" charset="0"/>
                <a:cs typeface="Arial" pitchFamily="34" charset="0"/>
              </a:rPr>
              <a:t>Fuente: (Emaze)</a:t>
            </a:r>
          </a:p>
          <a:p>
            <a:endParaRPr lang="es-CO" dirty="0"/>
          </a:p>
        </p:txBody>
      </p:sp>
    </p:spTree>
    <p:extLst>
      <p:ext uri="{BB962C8B-B14F-4D97-AF65-F5344CB8AC3E}">
        <p14:creationId xmlns="" xmlns:p14="http://schemas.microsoft.com/office/powerpoint/2010/main" val="35659769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dondear rectángulo de esquina diagonal"/>
          <p:cNvSpPr/>
          <p:nvPr/>
        </p:nvSpPr>
        <p:spPr>
          <a:xfrm>
            <a:off x="2725715" y="2285992"/>
            <a:ext cx="8940822" cy="3000396"/>
          </a:xfrm>
          <a:prstGeom prst="round2Diag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Título 1"/>
          <p:cNvSpPr>
            <a:spLocks noGrp="1"/>
          </p:cNvSpPr>
          <p:nvPr>
            <p:ph type="title"/>
          </p:nvPr>
        </p:nvSpPr>
        <p:spPr>
          <a:xfrm>
            <a:off x="594044" y="908720"/>
            <a:ext cx="10692765" cy="1143000"/>
          </a:xfrm>
        </p:spPr>
        <p:txBody>
          <a:bodyPr/>
          <a:lstStyle/>
          <a:p>
            <a:r>
              <a:rPr lang="es-CO" b="1" dirty="0">
                <a:latin typeface="Arial Rounded MT Bold" panose="020F0704030504030204" pitchFamily="34" charset="0"/>
              </a:rPr>
              <a:t>JUSTIFICACION</a:t>
            </a:r>
          </a:p>
        </p:txBody>
      </p:sp>
      <p:sp>
        <p:nvSpPr>
          <p:cNvPr id="3" name="Marcador de contenido 2"/>
          <p:cNvSpPr>
            <a:spLocks noGrp="1"/>
          </p:cNvSpPr>
          <p:nvPr>
            <p:ph idx="1"/>
          </p:nvPr>
        </p:nvSpPr>
        <p:spPr>
          <a:xfrm>
            <a:off x="2797153" y="2214554"/>
            <a:ext cx="8643997" cy="2952328"/>
          </a:xfrm>
        </p:spPr>
        <p:txBody>
          <a:bodyPr>
            <a:normAutofit fontScale="77500" lnSpcReduction="20000"/>
          </a:bodyPr>
          <a:lstStyle/>
          <a:p>
            <a:pPr marL="0" indent="0" algn="just">
              <a:buNone/>
            </a:pPr>
            <a:endParaRPr lang="es-AR" dirty="0" smtClean="0"/>
          </a:p>
          <a:p>
            <a:pPr marL="0" indent="0" algn="just">
              <a:buNone/>
            </a:pPr>
            <a:r>
              <a:rPr lang="es-CO" dirty="0" smtClean="0"/>
              <a:t> Debido a la competitividad comercial en la región del Sumapaz,  y a la globalización de los mercados, es notoria la carencia de un espacio que permita aplicar los conocimientos contables, ofrecidos en la universidad de Cundinamarca  garantizando así la evolución de cada uno de los estudiantes, contribuyendo </a:t>
            </a:r>
            <a:r>
              <a:rPr lang="es-AR" dirty="0" smtClean="0"/>
              <a:t>al desarrollo municipal y empresarial de todo el departamento.</a:t>
            </a:r>
            <a:r>
              <a:rPr lang="es-CO" dirty="0" smtClean="0"/>
              <a:t> </a:t>
            </a:r>
          </a:p>
          <a:p>
            <a:pPr marL="0" indent="0" algn="just">
              <a:buNone/>
            </a:pPr>
            <a:endParaRPr lang="es-CO" dirty="0"/>
          </a:p>
        </p:txBody>
      </p:sp>
      <p:pic>
        <p:nvPicPr>
          <p:cNvPr id="14338" name="Picture 2" descr="Resultado de imagen para justificacion"/>
          <p:cNvPicPr>
            <a:picLocks noChangeAspect="1" noChangeArrowheads="1"/>
          </p:cNvPicPr>
          <p:nvPr/>
        </p:nvPicPr>
        <p:blipFill>
          <a:blip r:embed="rId2"/>
          <a:srcRect/>
          <a:stretch>
            <a:fillRect/>
          </a:stretch>
        </p:blipFill>
        <p:spPr bwMode="auto">
          <a:xfrm>
            <a:off x="0" y="2143116"/>
            <a:ext cx="2714645" cy="3486456"/>
          </a:xfrm>
          <a:prstGeom prst="rect">
            <a:avLst/>
          </a:prstGeom>
          <a:noFill/>
        </p:spPr>
      </p:pic>
      <p:sp>
        <p:nvSpPr>
          <p:cNvPr id="14339" name="Rectangle 3"/>
          <p:cNvSpPr>
            <a:spLocks noChangeArrowheads="1"/>
          </p:cNvSpPr>
          <p:nvPr/>
        </p:nvSpPr>
        <p:spPr bwMode="auto">
          <a:xfrm>
            <a:off x="654013" y="5357827"/>
            <a:ext cx="1357322"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a:t>
            </a:r>
            <a:r>
              <a:rPr kumimoji="0" lang="es-CO" sz="1000" b="0" i="0" u="none" strike="noStrike" cap="none" normalizeH="0" dirty="0" smtClean="0">
                <a:ln>
                  <a:noFill/>
                </a:ln>
                <a:solidFill>
                  <a:schemeClr val="tx1"/>
                </a:solidFill>
                <a:effectLst/>
                <a:latin typeface="Arial" pitchFamily="34" charset="0"/>
                <a:ea typeface="Calibri" pitchFamily="34" charset="0"/>
                <a:cs typeface="Arial" pitchFamily="34" charset="0"/>
              </a:rPr>
              <a:t> </a:t>
            </a: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(blogspot)</a:t>
            </a:r>
            <a:endParaRPr kumimoji="0" lang="es-CO" sz="10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24278548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594044" y="908720"/>
            <a:ext cx="10692765" cy="1143000"/>
          </a:xfrm>
        </p:spPr>
        <p:txBody>
          <a:bodyPr/>
          <a:lstStyle/>
          <a:p>
            <a:pPr algn="ctr"/>
            <a:r>
              <a:rPr lang="es-CO" dirty="0">
                <a:solidFill>
                  <a:schemeClr val="tx1"/>
                </a:solidFill>
                <a:latin typeface="Arial Rounded MT Bold" panose="020F0704030504030204" pitchFamily="34" charset="0"/>
              </a:rPr>
              <a:t>UBICACIÓN GEOGRAFICA</a:t>
            </a:r>
          </a:p>
        </p:txBody>
      </p:sp>
      <p:pic>
        <p:nvPicPr>
          <p:cNvPr id="5" name="Imagen 4"/>
          <p:cNvPicPr>
            <a:picLocks noChangeAspect="1"/>
          </p:cNvPicPr>
          <p:nvPr/>
        </p:nvPicPr>
        <p:blipFill>
          <a:blip r:embed="rId2"/>
          <a:stretch>
            <a:fillRect/>
          </a:stretch>
        </p:blipFill>
        <p:spPr>
          <a:xfrm>
            <a:off x="439699" y="2428868"/>
            <a:ext cx="4286280" cy="34014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314" name="AutoShape 2" descr="http://www.unicundi.edu.co/images/sedes/fusagasuga.jp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s-CO"/>
          </a:p>
        </p:txBody>
      </p:sp>
      <p:pic>
        <p:nvPicPr>
          <p:cNvPr id="13316" name="Picture 4" descr="http://www.unicundi.edu.co/images/sedes/fusagasuga.jpg"/>
          <p:cNvPicPr>
            <a:picLocks noChangeAspect="1" noChangeArrowheads="1"/>
          </p:cNvPicPr>
          <p:nvPr/>
        </p:nvPicPr>
        <p:blipFill>
          <a:blip r:embed="rId3"/>
          <a:srcRect/>
          <a:stretch>
            <a:fillRect/>
          </a:stretch>
        </p:blipFill>
        <p:spPr bwMode="auto">
          <a:xfrm>
            <a:off x="6654805" y="2357430"/>
            <a:ext cx="4286280" cy="33575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9 Redondear rectángulo de esquina del mismo lado"/>
          <p:cNvSpPr/>
          <p:nvPr/>
        </p:nvSpPr>
        <p:spPr>
          <a:xfrm>
            <a:off x="1654145" y="1928802"/>
            <a:ext cx="1857388" cy="357190"/>
          </a:xfrm>
          <a:prstGeom prst="round2Same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FUSAGASUGA</a:t>
            </a:r>
            <a:endParaRPr lang="es-CO" dirty="0"/>
          </a:p>
        </p:txBody>
      </p:sp>
      <p:sp>
        <p:nvSpPr>
          <p:cNvPr id="11" name="10 Redondear rectángulo de esquina del mismo lado"/>
          <p:cNvSpPr/>
          <p:nvPr/>
        </p:nvSpPr>
        <p:spPr>
          <a:xfrm>
            <a:off x="6940557" y="1928802"/>
            <a:ext cx="3500462" cy="285752"/>
          </a:xfrm>
          <a:prstGeom prst="round2Same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400" dirty="0" smtClean="0"/>
              <a:t>UNIVERSIDAD DE CUNDINAMARCA</a:t>
            </a:r>
            <a:endParaRPr lang="es-CO" sz="1400" dirty="0"/>
          </a:p>
        </p:txBody>
      </p:sp>
      <p:cxnSp>
        <p:nvCxnSpPr>
          <p:cNvPr id="13" name="12 Conector recto de flecha"/>
          <p:cNvCxnSpPr/>
          <p:nvPr/>
        </p:nvCxnSpPr>
        <p:spPr>
          <a:xfrm>
            <a:off x="4940293" y="4000504"/>
            <a:ext cx="1428760" cy="1588"/>
          </a:xfrm>
          <a:prstGeom prst="straightConnector1">
            <a:avLst/>
          </a:prstGeom>
          <a:ln w="127000">
            <a:tailEnd type="arrow"/>
          </a:ln>
        </p:spPr>
        <p:style>
          <a:lnRef idx="1">
            <a:schemeClr val="accent1"/>
          </a:lnRef>
          <a:fillRef idx="0">
            <a:schemeClr val="accent1"/>
          </a:fillRef>
          <a:effectRef idx="0">
            <a:schemeClr val="accent1"/>
          </a:effectRef>
          <a:fontRef idx="minor">
            <a:schemeClr val="tx1"/>
          </a:fontRef>
        </p:style>
      </p:cxnSp>
      <p:sp>
        <p:nvSpPr>
          <p:cNvPr id="14" name="Rectangle 3"/>
          <p:cNvSpPr>
            <a:spLocks noChangeArrowheads="1"/>
          </p:cNvSpPr>
          <p:nvPr/>
        </p:nvSpPr>
        <p:spPr bwMode="auto">
          <a:xfrm>
            <a:off x="1511269" y="5825985"/>
            <a:ext cx="2214578"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 (Emisora Nueva Época)</a:t>
            </a:r>
            <a:r>
              <a:rPr kumimoji="0" lang="es-CO" sz="1000" b="0" i="0" u="none" strike="noStrike" cap="none" normalizeH="0" dirty="0" smtClean="0">
                <a:ln>
                  <a:noFill/>
                </a:ln>
                <a:solidFill>
                  <a:schemeClr val="tx1"/>
                </a:solidFill>
                <a:effectLst/>
                <a:latin typeface="Arial" pitchFamily="34" charset="0"/>
                <a:ea typeface="Calibri" pitchFamily="34" charset="0"/>
                <a:cs typeface="Arial" pitchFamily="34" charset="0"/>
              </a:rPr>
              <a:t> </a:t>
            </a:r>
            <a:endParaRPr kumimoji="0" lang="es-CO"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3"/>
          <p:cNvSpPr>
            <a:spLocks noChangeArrowheads="1"/>
          </p:cNvSpPr>
          <p:nvPr/>
        </p:nvSpPr>
        <p:spPr bwMode="auto">
          <a:xfrm>
            <a:off x="7940689" y="5743534"/>
            <a:ext cx="335758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a:t>
            </a:r>
            <a:r>
              <a:rPr kumimoji="0" lang="es-CO" sz="1000" b="0" i="0" u="none" strike="noStrike" cap="none" normalizeH="0" dirty="0" smtClean="0">
                <a:ln>
                  <a:noFill/>
                </a:ln>
                <a:solidFill>
                  <a:schemeClr val="tx1"/>
                </a:solidFill>
                <a:effectLst/>
                <a:latin typeface="Arial" pitchFamily="34" charset="0"/>
                <a:ea typeface="Calibri" pitchFamily="34" charset="0"/>
                <a:cs typeface="Arial" pitchFamily="34" charset="0"/>
              </a:rPr>
              <a:t> </a:t>
            </a:r>
            <a:r>
              <a:rPr lang="es-CO" sz="1000" dirty="0" smtClean="0"/>
              <a:t>(Universidad de Cundinamarca)</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CO" sz="10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3567269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4013" y="928670"/>
            <a:ext cx="10692765" cy="1143000"/>
          </a:xfrm>
        </p:spPr>
        <p:txBody>
          <a:bodyPr/>
          <a:lstStyle/>
          <a:p>
            <a:r>
              <a:rPr lang="es-CO" b="1" dirty="0" smtClean="0">
                <a:latin typeface="Arial Rounded MT Bold" panose="020F0704030504030204" pitchFamily="34" charset="0"/>
              </a:rPr>
              <a:t>OBJETIVO GENERAL</a:t>
            </a:r>
            <a:endParaRPr lang="es-CO" b="1" dirty="0">
              <a:latin typeface="Arial Rounded MT Bold" panose="020F0704030504030204" pitchFamily="34" charset="0"/>
            </a:endParaRPr>
          </a:p>
        </p:txBody>
      </p:sp>
      <p:pic>
        <p:nvPicPr>
          <p:cNvPr id="12290" name="Picture 2" descr="Resultado de imagen para OBJETIVO GENERAL"/>
          <p:cNvPicPr>
            <a:picLocks noChangeAspect="1" noChangeArrowheads="1"/>
          </p:cNvPicPr>
          <p:nvPr/>
        </p:nvPicPr>
        <p:blipFill>
          <a:blip r:embed="rId2"/>
          <a:srcRect/>
          <a:stretch>
            <a:fillRect/>
          </a:stretch>
        </p:blipFill>
        <p:spPr bwMode="auto">
          <a:xfrm>
            <a:off x="7759883" y="2357430"/>
            <a:ext cx="3609829" cy="3121736"/>
          </a:xfrm>
          <a:prstGeom prst="rect">
            <a:avLst/>
          </a:prstGeom>
          <a:noFill/>
        </p:spPr>
      </p:pic>
      <p:sp>
        <p:nvSpPr>
          <p:cNvPr id="12291" name="Rectangle 3"/>
          <p:cNvSpPr>
            <a:spLocks noChangeArrowheads="1"/>
          </p:cNvSpPr>
          <p:nvPr/>
        </p:nvSpPr>
        <p:spPr bwMode="auto">
          <a:xfrm>
            <a:off x="225385" y="2465856"/>
            <a:ext cx="7072362"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AR" sz="2400" b="0" i="0" u="none" strike="noStrike" cap="none" normalizeH="0" baseline="0" dirty="0" smtClean="0">
                <a:ln>
                  <a:noFill/>
                </a:ln>
                <a:solidFill>
                  <a:schemeClr val="tx1"/>
                </a:solidFill>
                <a:effectLst/>
                <a:latin typeface="Century Gothic" pitchFamily="34" charset="0"/>
                <a:ea typeface="Calibri" pitchFamily="34" charset="0"/>
                <a:cs typeface="Arial" pitchFamily="34" charset="0"/>
              </a:rPr>
              <a:t>Analizar el impacto de la implementación del consultorio contable ACUN de la Universidad de Cundinamarca sede Fusagasugá como un espacio de asesorías en procesos</a:t>
            </a:r>
            <a:r>
              <a:rPr kumimoji="0" lang="es-AR" sz="2400" b="0" i="0" u="none" strike="noStrike" cap="none" normalizeH="0" dirty="0" smtClean="0">
                <a:ln>
                  <a:noFill/>
                </a:ln>
                <a:solidFill>
                  <a:schemeClr val="tx1"/>
                </a:solidFill>
                <a:effectLst/>
                <a:latin typeface="Century Gothic" pitchFamily="34" charset="0"/>
                <a:ea typeface="Calibri" pitchFamily="34" charset="0"/>
                <a:cs typeface="Arial" pitchFamily="34" charset="0"/>
              </a:rPr>
              <a:t> </a:t>
            </a:r>
            <a:r>
              <a:rPr kumimoji="0" lang="es-AR" sz="2400" b="0" i="0" u="none" strike="noStrike" cap="none" normalizeH="0" baseline="0" dirty="0" smtClean="0">
                <a:ln>
                  <a:noFill/>
                </a:ln>
                <a:solidFill>
                  <a:schemeClr val="tx1"/>
                </a:solidFill>
                <a:effectLst/>
                <a:latin typeface="Century Gothic" pitchFamily="34" charset="0"/>
                <a:ea typeface="Calibri" pitchFamily="34" charset="0"/>
                <a:cs typeface="Arial" pitchFamily="34" charset="0"/>
              </a:rPr>
              <a:t>tributarios, contables, administrativos y financieros de los usuarios, interesados de la región del Sumapaz.</a:t>
            </a:r>
            <a:endParaRPr kumimoji="0" lang="es-AR" sz="2400" b="0" i="0" u="none" strike="noStrike" cap="none" normalizeH="0" baseline="0" dirty="0" smtClean="0">
              <a:ln>
                <a:noFill/>
              </a:ln>
              <a:solidFill>
                <a:schemeClr val="tx1"/>
              </a:solidFill>
              <a:effectLst/>
              <a:latin typeface="Century Gothic" pitchFamily="34" charset="0"/>
              <a:cs typeface="Arial" pitchFamily="34" charset="0"/>
            </a:endParaRPr>
          </a:p>
        </p:txBody>
      </p:sp>
      <p:sp>
        <p:nvSpPr>
          <p:cNvPr id="9" name="Rectangle 3"/>
          <p:cNvSpPr>
            <a:spLocks noChangeArrowheads="1"/>
          </p:cNvSpPr>
          <p:nvPr/>
        </p:nvSpPr>
        <p:spPr bwMode="auto">
          <a:xfrm>
            <a:off x="9012259" y="5214950"/>
            <a:ext cx="2428892"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kumimoji="0" lang="es-CO" sz="1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Fuente:</a:t>
            </a:r>
            <a:r>
              <a:rPr kumimoji="0" lang="es-CO" sz="1000" b="0" i="0" u="none" strike="noStrike" cap="none" normalizeH="0" dirty="0" smtClean="0">
                <a:ln>
                  <a:noFill/>
                </a:ln>
                <a:solidFill>
                  <a:schemeClr val="tx1"/>
                </a:solidFill>
                <a:effectLst/>
                <a:latin typeface="Arial" pitchFamily="34" charset="0"/>
                <a:ea typeface="Calibri" pitchFamily="34" charset="0"/>
                <a:cs typeface="Arial" pitchFamily="34" charset="0"/>
              </a:rPr>
              <a:t> </a:t>
            </a:r>
            <a:r>
              <a:rPr lang="es-CO" sz="1000" dirty="0" smtClean="0"/>
              <a:t>(</a:t>
            </a:r>
            <a:r>
              <a:rPr lang="es-CO" sz="1000" dirty="0" err="1" smtClean="0"/>
              <a:t>hablandoenpublico</a:t>
            </a:r>
            <a:r>
              <a:rPr lang="es-CO" sz="1000" dirty="0" smtClean="0"/>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CO" sz="10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14598358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654013" y="928670"/>
            <a:ext cx="10692765"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CO" sz="4400" b="1" i="0" u="none" strike="noStrike" kern="1200" cap="none" spc="0" normalizeH="0" baseline="0" noProof="0" dirty="0" smtClean="0">
                <a:ln>
                  <a:noFill/>
                </a:ln>
                <a:solidFill>
                  <a:schemeClr val="tx1"/>
                </a:solidFill>
                <a:effectLst/>
                <a:uLnTx/>
                <a:uFillTx/>
                <a:latin typeface="Arial Rounded MT Bold" panose="020F0704030504030204" pitchFamily="34" charset="0"/>
                <a:ea typeface="+mj-ea"/>
                <a:cs typeface="+mj-cs"/>
              </a:rPr>
              <a:t>OBJETIVOS</a:t>
            </a:r>
            <a:r>
              <a:rPr kumimoji="0" lang="es-CO" sz="4400" b="1" i="0" u="none" strike="noStrike" kern="1200" cap="none" spc="0" normalizeH="0" noProof="0" dirty="0" smtClean="0">
                <a:ln>
                  <a:noFill/>
                </a:ln>
                <a:solidFill>
                  <a:schemeClr val="tx1"/>
                </a:solidFill>
                <a:effectLst/>
                <a:uLnTx/>
                <a:uFillTx/>
                <a:latin typeface="Arial Rounded MT Bold" panose="020F0704030504030204" pitchFamily="34" charset="0"/>
                <a:ea typeface="+mj-ea"/>
                <a:cs typeface="+mj-cs"/>
              </a:rPr>
              <a:t> ESPECIFICOS </a:t>
            </a:r>
            <a:endParaRPr kumimoji="0" lang="es-CO" sz="4400" b="1" i="0" u="none" strike="noStrike" kern="1200" cap="none" spc="0" normalizeH="0" baseline="0" noProof="0" dirty="0">
              <a:ln>
                <a:noFill/>
              </a:ln>
              <a:solidFill>
                <a:schemeClr val="tx1"/>
              </a:solidFill>
              <a:effectLst/>
              <a:uLnTx/>
              <a:uFillTx/>
              <a:latin typeface="Arial Rounded MT Bold" panose="020F0704030504030204" pitchFamily="34" charset="0"/>
              <a:ea typeface="+mj-ea"/>
              <a:cs typeface="+mj-cs"/>
            </a:endParaRPr>
          </a:p>
        </p:txBody>
      </p:sp>
      <p:graphicFrame>
        <p:nvGraphicFramePr>
          <p:cNvPr id="7" name="6 Diagrama"/>
          <p:cNvGraphicFramePr/>
          <p:nvPr/>
        </p:nvGraphicFramePr>
        <p:xfrm>
          <a:off x="225385" y="1357298"/>
          <a:ext cx="11441151" cy="5357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 xmlns:p14="http://schemas.microsoft.com/office/powerpoint/2010/main" val="2005289103"/>
              </p:ext>
            </p:extLst>
          </p:nvPr>
        </p:nvGraphicFramePr>
        <p:xfrm>
          <a:off x="582575" y="1214422"/>
          <a:ext cx="10693400" cy="47863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51988634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3230</TotalTime>
  <Words>1408</Words>
  <Application>Microsoft Office PowerPoint</Application>
  <PresentationFormat>Personalizado</PresentationFormat>
  <Paragraphs>125</Paragraphs>
  <Slides>27</Slides>
  <Notes>2</Notes>
  <HiddenSlides>2</HiddenSlides>
  <MMClips>0</MMClips>
  <ScaleCrop>false</ScaleCrop>
  <HeadingPairs>
    <vt:vector size="4" baseType="variant">
      <vt:variant>
        <vt:lpstr>Tema</vt:lpstr>
      </vt:variant>
      <vt:variant>
        <vt:i4>1</vt:i4>
      </vt:variant>
      <vt:variant>
        <vt:lpstr>Títulos de diapositiva</vt:lpstr>
      </vt:variant>
      <vt:variant>
        <vt:i4>27</vt:i4>
      </vt:variant>
    </vt:vector>
  </HeadingPairs>
  <TitlesOfParts>
    <vt:vector size="28" baseType="lpstr">
      <vt:lpstr>Tema de Office</vt:lpstr>
      <vt:lpstr>Diapositiva 1</vt:lpstr>
      <vt:lpstr>IMPACTO DE LA IMPLEMENTACION DEL CONSULTORIO CONTABLE “ACUN” EN LA UNIVERSIDAD DE CUNDINAMARCA  </vt:lpstr>
      <vt:lpstr>INTRODUCCION</vt:lpstr>
      <vt:lpstr>PLANTEAMIENTO DEL PROBLEMA</vt:lpstr>
      <vt:lpstr>JUSTIFICACION</vt:lpstr>
      <vt:lpstr>UBICACIÓN GEOGRAFICA</vt:lpstr>
      <vt:lpstr>OBJETIVO GENERAL</vt:lpstr>
      <vt:lpstr>Diapositiva 8</vt:lpstr>
      <vt:lpstr>Diapositiva 9</vt:lpstr>
      <vt:lpstr>METODOLOGIA</vt:lpstr>
      <vt:lpstr>UNIVERSIDADES COMO ENTIDADES  VINCULO ENTRE ESTUDIANTES Y LA SOCIEDAD</vt:lpstr>
      <vt:lpstr>Diapositiva 12</vt:lpstr>
      <vt:lpstr>Diapositiva 13</vt:lpstr>
      <vt:lpstr>Diapositiva 14</vt:lpstr>
      <vt:lpstr>RESULTADOS</vt:lpstr>
      <vt:lpstr>RESULTADOS</vt:lpstr>
      <vt:lpstr>RESULTADOS</vt:lpstr>
      <vt:lpstr>UDEC – ACUN – SOCIEDAD </vt:lpstr>
      <vt:lpstr>ACUERDO NAF</vt:lpstr>
      <vt:lpstr>CAPACITACION  NAF – GIRARDOT </vt:lpstr>
      <vt:lpstr>ATENCION AL PUBLICO</vt:lpstr>
      <vt:lpstr>Diapositiva 22</vt:lpstr>
      <vt:lpstr>LANZAMIENTO DEL CITGO Y NAF: UNA APUESTA DE LA GENERACION SIGLO 21 </vt:lpstr>
      <vt:lpstr>CONCLUSIONES </vt:lpstr>
      <vt:lpstr>CONCLUSIONES </vt:lpstr>
      <vt:lpstr>FUENTES DOCUMENTALES</vt:lpstr>
      <vt:lpstr>Diapositiva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FALVARADO</dc:creator>
  <cp:lastModifiedBy>Ivan</cp:lastModifiedBy>
  <cp:revision>292</cp:revision>
  <dcterms:created xsi:type="dcterms:W3CDTF">2015-08-11T21:35:34Z</dcterms:created>
  <dcterms:modified xsi:type="dcterms:W3CDTF">2017-05-11T11:26:04Z</dcterms:modified>
</cp:coreProperties>
</file>